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8.svg" ContentType="image/svg+xml"/>
  <Override PartName="/ppt/media/image3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5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3"/>
    <p:sldMasterId id="2147483663" r:id="rId4"/>
    <p:sldMasterId id="2147483675" r:id="rId5"/>
    <p:sldMasterId id="2147483677" r:id="rId6"/>
    <p:sldMasterId id="2147483679" r:id="rId7"/>
  </p:sldMasterIdLst>
  <p:notesMasterIdLst>
    <p:notesMasterId r:id="rId9"/>
  </p:notesMasterIdLst>
  <p:sldIdLst>
    <p:sldId id="256" r:id="rId8"/>
    <p:sldId id="258" r:id="rId10"/>
    <p:sldId id="262" r:id="rId11"/>
    <p:sldId id="263" r:id="rId12"/>
    <p:sldId id="265" r:id="rId13"/>
    <p:sldId id="264" r:id="rId14"/>
    <p:sldId id="267" r:id="rId15"/>
    <p:sldId id="268" r:id="rId16"/>
    <p:sldId id="270" r:id="rId17"/>
  </p:sldIdLst>
  <p:sldSz cx="6858000" cy="12192000"/>
  <p:notesSz cx="6858000" cy="9144000"/>
  <p:embeddedFontLst>
    <p:embeddedFont>
      <p:font typeface="方正公文小标宋" panose="02000500000000000000" charset="-122"/>
      <p:regular r:id="rId21"/>
    </p:embeddedFont>
    <p:embeddedFont>
      <p:font typeface="方正黑体_GBK" panose="02010600010101010101" charset="-122"/>
      <p:regular r:id="rId22"/>
    </p:embeddedFont>
    <p:embeddedFont>
      <p:font typeface="方正粗黑宋简体" panose="02000000000000000000" charset="-122"/>
      <p:regular r:id="rId23"/>
    </p:embeddedFont>
    <p:embeddedFont>
      <p:font typeface="方正公文黑体" panose="02000500000000000000" charset="-122"/>
      <p:regular r:id="rId24"/>
    </p:embeddedFont>
    <p:embeddedFont>
      <p:font typeface="微软雅黑" panose="020B0503020204020204" charset="-122"/>
      <p:regular r:id="rId25"/>
      <p:bold r:id="rId26"/>
    </p:embeddedFont>
    <p:embeddedFont>
      <p:font typeface="Calibri" panose="020F050202020403020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00" userDrawn="1">
          <p15:clr>
            <a:srgbClr val="747775"/>
          </p15:clr>
        </p15:guide>
        <p15:guide id="2" pos="2793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7DD2"/>
    <a:srgbClr val="4A6EAE"/>
    <a:srgbClr val="4685D9"/>
    <a:srgbClr val="3D82D7"/>
    <a:srgbClr val="8DBEF8"/>
    <a:srgbClr val="4286D9"/>
    <a:srgbClr val="94BFFC"/>
    <a:srgbClr val="4D8ACE"/>
    <a:srgbClr val="69737C"/>
    <a:srgbClr val="7AA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00"/>
        <p:guide pos="2793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1" Type="http://schemas.openxmlformats.org/officeDocument/2006/relationships/tags" Target="tags/tag82.xml"/><Relationship Id="rId30" Type="http://schemas.openxmlformats.org/officeDocument/2006/relationships/font" Target="fonts/font10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9.fntdata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36"/>
            <a:ext cx="7772400" cy="14701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402"/>
            <a:ext cx="6400800" cy="175269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130"/>
            <a:ext cx="7772400" cy="136214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864"/>
            <a:ext cx="7772400" cy="150026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83"/>
            <a:ext cx="4038600" cy="45261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83"/>
            <a:ext cx="4038600" cy="45261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93"/>
            <a:ext cx="4040188" cy="6397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988"/>
            <a:ext cx="4040188" cy="3951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93"/>
            <a:ext cx="4041775" cy="6397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988"/>
            <a:ext cx="4041775" cy="395149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64"/>
            <a:ext cx="3008313" cy="116211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4"/>
            <a:ext cx="5111750" cy="58534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75"/>
            <a:ext cx="3008313" cy="46913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850"/>
            <a:ext cx="5486400" cy="566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807"/>
            <a:ext cx="5486400" cy="41150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618"/>
            <a:ext cx="5486400" cy="8049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840567"/>
            <a:ext cx="103632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181600"/>
            <a:ext cx="85344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875867"/>
            <a:ext cx="10363200" cy="1816100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875617"/>
            <a:ext cx="10363200" cy="2000249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5384800" cy="6034617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133600"/>
            <a:ext cx="5384800" cy="6034617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046817"/>
            <a:ext cx="5386917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899833"/>
            <a:ext cx="5386917" cy="5268384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2046817"/>
            <a:ext cx="5389033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899833"/>
            <a:ext cx="5389033" cy="5268384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4067"/>
            <a:ext cx="4011084" cy="1549400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364067"/>
            <a:ext cx="6815667" cy="7804151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3467"/>
            <a:ext cx="4011084" cy="6254751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6400800"/>
            <a:ext cx="7315200" cy="7556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817033"/>
            <a:ext cx="7315200" cy="54864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7156451"/>
            <a:ext cx="7315200" cy="1073149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66184"/>
            <a:ext cx="274320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66184"/>
            <a:ext cx="802640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52"/>
            <a:ext cx="8229600" cy="1143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83"/>
            <a:ext cx="8229600" cy="4526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681"/>
            <a:ext cx="2133600" cy="3651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681"/>
            <a:ext cx="2895600" cy="3651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681"/>
            <a:ext cx="2133600" cy="3651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66184"/>
            <a:ext cx="109728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109728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8475133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8475133"/>
            <a:ext cx="3860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8475133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defTabSz="6096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609600" rtl="0" eaLnBrk="1" latinLnBrk="0" hangingPunct="1">
        <a:spcBef>
          <a:spcPts val="130"/>
        </a:spcBef>
        <a:buFont typeface="Arial" panose="020B0604020202020204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609600" rtl="0" eaLnBrk="1" latinLnBrk="0" hangingPunct="1">
        <a:spcBef>
          <a:spcPts val="130"/>
        </a:spcBef>
        <a:buFont typeface="Arial" panose="020B0604020202020204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609600" rtl="0" eaLnBrk="1" latinLnBrk="0" hangingPunct="1">
        <a:spcBef>
          <a:spcPts val="130"/>
        </a:spcBef>
        <a:buFont typeface="Arial" panose="020B0604020202020204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609600" rtl="0" eaLnBrk="1" latinLnBrk="0" hangingPunct="1">
        <a:spcBef>
          <a:spcPts val="130"/>
        </a:spcBef>
        <a:buFont typeface="Arial" panose="020B0604020202020204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9600" rtl="0" eaLnBrk="1" latinLnBrk="0" hangingPunct="1">
        <a:spcBef>
          <a:spcPts val="13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0" Type="http://schemas.openxmlformats.org/officeDocument/2006/relationships/slideLayout" Target="../slideLayouts/slideLayout13.xml"/><Relationship Id="rId3" Type="http://schemas.openxmlformats.org/officeDocument/2006/relationships/tags" Target="../tags/tag2.xml"/><Relationship Id="rId29" Type="http://schemas.openxmlformats.org/officeDocument/2006/relationships/image" Target="../media/image18.svg"/><Relationship Id="rId28" Type="http://schemas.openxmlformats.org/officeDocument/2006/relationships/image" Target="../media/image17.png"/><Relationship Id="rId27" Type="http://schemas.openxmlformats.org/officeDocument/2006/relationships/tags" Target="../tags/tag20.xml"/><Relationship Id="rId26" Type="http://schemas.openxmlformats.org/officeDocument/2006/relationships/tags" Target="../tags/tag19.xml"/><Relationship Id="rId25" Type="http://schemas.openxmlformats.org/officeDocument/2006/relationships/tags" Target="../tags/tag18.xml"/><Relationship Id="rId24" Type="http://schemas.openxmlformats.org/officeDocument/2006/relationships/image" Target="../media/image16.svg"/><Relationship Id="rId23" Type="http://schemas.openxmlformats.org/officeDocument/2006/relationships/image" Target="../media/image15.png"/><Relationship Id="rId22" Type="http://schemas.openxmlformats.org/officeDocument/2006/relationships/tags" Target="../tags/tag17.xml"/><Relationship Id="rId21" Type="http://schemas.openxmlformats.org/officeDocument/2006/relationships/tags" Target="../tags/tag16.xml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image" Target="../media/image14.svg"/><Relationship Id="rId18" Type="http://schemas.openxmlformats.org/officeDocument/2006/relationships/image" Target="../media/image13.png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image" Target="../media/image12.svg"/><Relationship Id="rId13" Type="http://schemas.openxmlformats.org/officeDocument/2006/relationships/image" Target="../media/image11.png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8" Type="http://schemas.openxmlformats.org/officeDocument/2006/relationships/tags" Target="../tags/tag24.xml"/><Relationship Id="rId7" Type="http://schemas.openxmlformats.org/officeDocument/2006/relationships/image" Target="../media/image23.jpeg"/><Relationship Id="rId6" Type="http://schemas.openxmlformats.org/officeDocument/2006/relationships/tags" Target="../tags/tag23.xml"/><Relationship Id="rId5" Type="http://schemas.openxmlformats.org/officeDocument/2006/relationships/image" Target="../media/image22.jpeg"/><Relationship Id="rId4" Type="http://schemas.openxmlformats.org/officeDocument/2006/relationships/tags" Target="../tags/tag22.xml"/><Relationship Id="rId3" Type="http://schemas.openxmlformats.org/officeDocument/2006/relationships/image" Target="../media/image21.jpeg"/><Relationship Id="rId2" Type="http://schemas.openxmlformats.org/officeDocument/2006/relationships/tags" Target="../tags/tag21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25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0" Type="http://schemas.openxmlformats.org/officeDocument/2006/relationships/slideLayout" Target="../slideLayouts/slideLayout33.xml"/><Relationship Id="rId1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37" Type="http://schemas.openxmlformats.org/officeDocument/2006/relationships/notesSlide" Target="../notesSlides/notesSlide3.xml"/><Relationship Id="rId36" Type="http://schemas.openxmlformats.org/officeDocument/2006/relationships/slideLayout" Target="../slideLayouts/slideLayout26.xml"/><Relationship Id="rId35" Type="http://schemas.openxmlformats.org/officeDocument/2006/relationships/tags" Target="../tags/tag61.xml"/><Relationship Id="rId34" Type="http://schemas.openxmlformats.org/officeDocument/2006/relationships/tags" Target="../tags/tag60.xml"/><Relationship Id="rId33" Type="http://schemas.openxmlformats.org/officeDocument/2006/relationships/image" Target="../media/image36.svg"/><Relationship Id="rId32" Type="http://schemas.openxmlformats.org/officeDocument/2006/relationships/image" Target="../media/image35.png"/><Relationship Id="rId31" Type="http://schemas.openxmlformats.org/officeDocument/2006/relationships/tags" Target="../tags/tag59.xml"/><Relationship Id="rId30" Type="http://schemas.openxmlformats.org/officeDocument/2006/relationships/tags" Target="../tags/tag58.xml"/><Relationship Id="rId3" Type="http://schemas.openxmlformats.org/officeDocument/2006/relationships/tags" Target="../tags/tag39.xml"/><Relationship Id="rId29" Type="http://schemas.openxmlformats.org/officeDocument/2006/relationships/tags" Target="../tags/tag57.xml"/><Relationship Id="rId28" Type="http://schemas.openxmlformats.org/officeDocument/2006/relationships/tags" Target="../tags/tag56.xml"/><Relationship Id="rId27" Type="http://schemas.openxmlformats.org/officeDocument/2006/relationships/tags" Target="../tags/tag55.xml"/><Relationship Id="rId26" Type="http://schemas.openxmlformats.org/officeDocument/2006/relationships/image" Target="../media/image34.svg"/><Relationship Id="rId25" Type="http://schemas.openxmlformats.org/officeDocument/2006/relationships/image" Target="../media/image33.png"/><Relationship Id="rId24" Type="http://schemas.openxmlformats.org/officeDocument/2006/relationships/tags" Target="../tags/tag54.xml"/><Relationship Id="rId23" Type="http://schemas.openxmlformats.org/officeDocument/2006/relationships/tags" Target="../tags/tag53.xml"/><Relationship Id="rId22" Type="http://schemas.openxmlformats.org/officeDocument/2006/relationships/tags" Target="../tags/tag52.xml"/><Relationship Id="rId21" Type="http://schemas.openxmlformats.org/officeDocument/2006/relationships/tags" Target="../tags/tag51.xml"/><Relationship Id="rId20" Type="http://schemas.openxmlformats.org/officeDocument/2006/relationships/tags" Target="../tags/tag50.xml"/><Relationship Id="rId2" Type="http://schemas.openxmlformats.org/officeDocument/2006/relationships/tags" Target="../tags/tag38.xml"/><Relationship Id="rId19" Type="http://schemas.openxmlformats.org/officeDocument/2006/relationships/image" Target="../media/image32.svg"/><Relationship Id="rId18" Type="http://schemas.openxmlformats.org/officeDocument/2006/relationships/image" Target="../media/image31.png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image" Target="../media/image30.svg"/><Relationship Id="rId11" Type="http://schemas.openxmlformats.org/officeDocument/2006/relationships/image" Target="../media/image29.png"/><Relationship Id="rId10" Type="http://schemas.openxmlformats.org/officeDocument/2006/relationships/tags" Target="../tags/tag44.xml"/><Relationship Id="rId1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image" Target="../media/image39.svg"/><Relationship Id="rId3" Type="http://schemas.openxmlformats.org/officeDocument/2006/relationships/image" Target="../media/image38.png"/><Relationship Id="rId20" Type="http://schemas.openxmlformats.org/officeDocument/2006/relationships/notesSlide" Target="../notesSlides/notesSlide4.xml"/><Relationship Id="rId2" Type="http://schemas.openxmlformats.org/officeDocument/2006/relationships/tags" Target="../tags/tag62.xml"/><Relationship Id="rId19" Type="http://schemas.openxmlformats.org/officeDocument/2006/relationships/slideLayout" Target="../slideLayouts/slideLayout26.xml"/><Relationship Id="rId18" Type="http://schemas.openxmlformats.org/officeDocument/2006/relationships/tags" Target="../tags/tag72.xml"/><Relationship Id="rId17" Type="http://schemas.openxmlformats.org/officeDocument/2006/relationships/tags" Target="../tags/tag71.xml"/><Relationship Id="rId16" Type="http://schemas.openxmlformats.org/officeDocument/2006/relationships/image" Target="../media/image43.svg"/><Relationship Id="rId15" Type="http://schemas.openxmlformats.org/officeDocument/2006/relationships/image" Target="../media/image42.png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image" Target="../media/image41.svg"/><Relationship Id="rId1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1" Type="http://schemas.openxmlformats.org/officeDocument/2006/relationships/slideLayout" Target="../slideLayouts/slideLayout20.xml"/><Relationship Id="rId10" Type="http://schemas.openxmlformats.org/officeDocument/2006/relationships/image" Target="../media/image53.png"/><Relationship Id="rId1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svg"/><Relationship Id="rId8" Type="http://schemas.openxmlformats.org/officeDocument/2006/relationships/image" Target="../media/image57.png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image" Target="../media/image56.svg"/><Relationship Id="rId3" Type="http://schemas.openxmlformats.org/officeDocument/2006/relationships/image" Target="../media/image55.png"/><Relationship Id="rId2" Type="http://schemas.openxmlformats.org/officeDocument/2006/relationships/tags" Target="../tags/tag73.xml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14.xml"/><Relationship Id="rId16" Type="http://schemas.openxmlformats.org/officeDocument/2006/relationships/tags" Target="../tags/tag81.xml"/><Relationship Id="rId15" Type="http://schemas.openxmlformats.org/officeDocument/2006/relationships/tags" Target="../tags/tag80.xml"/><Relationship Id="rId14" Type="http://schemas.openxmlformats.org/officeDocument/2006/relationships/image" Target="../media/image60.svg"/><Relationship Id="rId13" Type="http://schemas.openxmlformats.org/officeDocument/2006/relationships/image" Target="../media/image59.png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6E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 descr="图片转9_16展板PPT (2)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47266"/>
          <a:stretch>
            <a:fillRect/>
          </a:stretch>
        </p:blipFill>
        <p:spPr>
          <a:xfrm>
            <a:off x="0" y="0"/>
            <a:ext cx="6858000" cy="6429375"/>
          </a:xfrm>
          <a:prstGeom prst="rect">
            <a:avLst/>
          </a:prstGeom>
          <a:solidFill>
            <a:schemeClr val="accent5">
              <a:lumMod val="60000"/>
              <a:lumOff val="40000"/>
              <a:alpha val="55000"/>
            </a:schemeClr>
          </a:solidFill>
          <a:ln>
            <a:solidFill>
              <a:srgbClr val="7AAAF0"/>
            </a:solidFill>
          </a:ln>
        </p:spPr>
      </p:pic>
      <p:sp>
        <p:nvSpPr>
          <p:cNvPr id="4" name="AutoShape 4"/>
          <p:cNvSpPr txBox="1"/>
          <p:nvPr/>
        </p:nvSpPr>
        <p:spPr>
          <a:xfrm>
            <a:off x="381000" y="1057910"/>
            <a:ext cx="6096000" cy="6604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兰州新区“十五五”城乡</a:t>
            </a:r>
            <a:endParaRPr lang="zh-CN" altLang="en-US" sz="3600" b="1" i="0" u="none" strike="noStrike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建设发展规划</a:t>
            </a:r>
            <a:endParaRPr lang="zh-CN" altLang="en-US" sz="3600" b="1" i="0" u="none" strike="noStrike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 rot="-20221">
            <a:off x="1882855" y="2216887"/>
            <a:ext cx="2988000" cy="360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2BA68">
                <a:alpha val="7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3378200" y="2171700"/>
            <a:ext cx="114300" cy="114300"/>
          </a:xfrm>
          <a:prstGeom prst="diamond">
            <a:avLst/>
          </a:prstGeom>
          <a:solidFill>
            <a:srgbClr val="E2BA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 txBox="1"/>
          <p:nvPr/>
        </p:nvSpPr>
        <p:spPr>
          <a:xfrm>
            <a:off x="889000" y="2362200"/>
            <a:ext cx="5080000" cy="355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E8EEFA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兰州新区“十四五”城乡建设成就</a:t>
            </a:r>
            <a:endParaRPr lang="en-US" sz="1500" b="0" i="0" u="none" strike="noStrike">
              <a:solidFill>
                <a:srgbClr val="E8EEFA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 txBox="1"/>
          <p:nvPr/>
        </p:nvSpPr>
        <p:spPr>
          <a:xfrm>
            <a:off x="1304925" y="2922270"/>
            <a:ext cx="4572000" cy="13970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200" b="1" i="0" u="none" strike="noStrike">
                <a:solidFill>
                  <a:srgbClr val="E2BA68"/>
                </a:solidFill>
                <a:latin typeface="方正黑体_GBK" panose="02010600010101010101" charset="-122"/>
                <a:ea typeface="方正黑体_GBK" panose="02010600010101010101" charset="-122"/>
                <a:cs typeface="方正黑体_GBK" panose="02010600010101010101" charset="-122"/>
                <a:sym typeface="Noto Sans SC" panose="020B0200000000000000" charset="-122"/>
              </a:rPr>
              <a:t>874</a:t>
            </a:r>
            <a:r>
              <a:rPr lang="en-US" sz="3000" b="1" i="0" u="none" strike="noStrike">
                <a:solidFill>
                  <a:srgbClr val="E2BA68"/>
                </a:solidFill>
                <a:latin typeface="方正黑体_GBK" panose="02010600010101010101" charset="-122"/>
                <a:ea typeface="方正黑体_GBK" panose="02010600010101010101" charset="-122"/>
                <a:cs typeface="方正黑体_GBK" panose="02010600010101010101" charset="-122"/>
                <a:sym typeface="Noto Sans SC" panose="020B0200000000000000" charset="-122"/>
              </a:rPr>
              <a:t> 亿元</a:t>
            </a:r>
            <a:endParaRPr lang="en-US" sz="1100">
              <a:latin typeface="方正黑体_GBK" panose="02010600010101010101" charset="-122"/>
              <a:ea typeface="方正黑体_GBK" panose="02010600010101010101" charset="-122"/>
              <a:cs typeface="方正黑体_GBK" panose="02010600010101010101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06400" y="7119620"/>
            <a:ext cx="2895600" cy="1905000"/>
          </a:xfrm>
          <a:prstGeom prst="roundRect">
            <a:avLst>
              <a:gd name="adj" fmla="val 6666"/>
            </a:avLst>
          </a:prstGeom>
          <a:solidFill>
            <a:srgbClr val="4685D9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2400" kern="1200">
              <a:sym typeface="+mn-ea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556000" y="7119620"/>
            <a:ext cx="2895600" cy="1905000"/>
          </a:xfrm>
          <a:prstGeom prst="roundRect">
            <a:avLst>
              <a:gd name="adj" fmla="val 6666"/>
            </a:avLst>
          </a:prstGeom>
          <a:solidFill>
            <a:srgbClr val="4685D9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2400" kern="1200">
              <a:sym typeface="+mn-ea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06400" y="9593580"/>
            <a:ext cx="2895600" cy="1905000"/>
          </a:xfrm>
          <a:prstGeom prst="roundRect">
            <a:avLst>
              <a:gd name="adj" fmla="val 6666"/>
            </a:avLst>
          </a:prstGeom>
          <a:solidFill>
            <a:srgbClr val="4685D9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2400" kern="1200">
              <a:sym typeface="+mn-ea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3556000" y="9593580"/>
            <a:ext cx="2895600" cy="1905000"/>
          </a:xfrm>
          <a:prstGeom prst="roundRect">
            <a:avLst>
              <a:gd name="adj" fmla="val 6666"/>
            </a:avLst>
          </a:prstGeom>
          <a:solidFill>
            <a:srgbClr val="4685D9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2400" kern="1200">
              <a:sym typeface="+mn-ea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200" y="7284720"/>
            <a:ext cx="279400" cy="279400"/>
          </a:xfrm>
          <a:prstGeom prst="rect">
            <a:avLst/>
          </a:prstGeom>
        </p:spPr>
      </p:pic>
      <p:sp>
        <p:nvSpPr>
          <p:cNvPr id="15" name="AutoShape 15"/>
          <p:cNvSpPr txBox="1"/>
          <p:nvPr/>
        </p:nvSpPr>
        <p:spPr>
          <a:xfrm>
            <a:off x="939800" y="7272020"/>
            <a:ext cx="19050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市政设施</a:t>
            </a:r>
            <a:endParaRPr lang="en-US" sz="1600" b="1" i="0" u="none" strike="noStrike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 txBox="1"/>
          <p:nvPr/>
        </p:nvSpPr>
        <p:spPr>
          <a:xfrm>
            <a:off x="584200" y="7628890"/>
            <a:ext cx="2540000" cy="1320165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城市道路 </a:t>
            </a:r>
            <a:r>
              <a:rPr 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713公里</a:t>
            </a:r>
            <a:endParaRPr lang="en-US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sz="120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供水能力 </a:t>
            </a:r>
            <a:r>
              <a:rPr lang="zh-CN" alt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30万</a:t>
            </a:r>
            <a:r>
              <a:rPr lang="en-US" altLang="zh-CN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m³/d</a:t>
            </a:r>
            <a:endParaRPr lang="en-US" altLang="zh-CN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sz="120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污水处理 </a:t>
            </a:r>
            <a:r>
              <a:rPr lang="en-US" altLang="zh-CN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5座</a:t>
            </a:r>
            <a:endParaRPr lang="en-US" altLang="zh-CN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25000"/>
              </a:lnSpc>
              <a:buSzTx/>
              <a:defRPr/>
            </a:pPr>
            <a:r>
              <a:rPr lang="en-US" sz="120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供热普及率 </a:t>
            </a:r>
            <a:r>
              <a:rPr lang="en-US" altLang="zh-CN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90%</a:t>
            </a:r>
            <a:r>
              <a:rPr lang="zh-CN" alt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以上</a:t>
            </a:r>
            <a:endParaRPr lang="zh-CN" altLang="en-US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33800" y="7284720"/>
            <a:ext cx="279400" cy="279400"/>
          </a:xfrm>
          <a:prstGeom prst="rect">
            <a:avLst/>
          </a:prstGeom>
        </p:spPr>
      </p:pic>
      <p:sp>
        <p:nvSpPr>
          <p:cNvPr id="21" name="AutoShape 21"/>
          <p:cNvSpPr txBox="1"/>
          <p:nvPr/>
        </p:nvSpPr>
        <p:spPr>
          <a:xfrm>
            <a:off x="4089400" y="7272020"/>
            <a:ext cx="19050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综合交通</a:t>
            </a:r>
            <a:endParaRPr lang="en-US" sz="1600" b="1" i="0" u="none" strike="noStrike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24"/>
          <p:cNvSpPr txBox="1"/>
          <p:nvPr/>
        </p:nvSpPr>
        <p:spPr>
          <a:xfrm>
            <a:off x="3733800" y="7586980"/>
            <a:ext cx="2743835" cy="14605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Noto Sans SC" panose="020B0200000000000000" charset="-122"/>
                <a:sym typeface="Noto Sans SC" panose="020B0200000000000000" charset="-122"/>
              </a:rPr>
              <a:t>机场</a:t>
            </a:r>
            <a:r>
              <a:rPr lang="en-US" altLang="zh-CN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中川机场三期投用</a:t>
            </a:r>
            <a:endParaRPr lang="en-US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铁路</a:t>
            </a:r>
            <a:r>
              <a:rPr lang="zh-CN" alt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“两横两纵”</a:t>
            </a:r>
            <a:endParaRPr lang="zh-CN" altLang="en-US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高速</a:t>
            </a:r>
            <a:r>
              <a:rPr lang="zh-CN" alt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“ 一环六射</a:t>
            </a:r>
            <a:r>
              <a:rPr lang="en-US" altLang="zh-CN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”</a:t>
            </a:r>
            <a:endParaRPr lang="en-US" altLang="zh-CN" sz="1700" b="1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endParaRPr lang="en-US" altLang="zh-CN" sz="1700" b="1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200" y="9758680"/>
            <a:ext cx="279400" cy="279400"/>
          </a:xfrm>
          <a:prstGeom prst="rect">
            <a:avLst/>
          </a:prstGeom>
        </p:spPr>
      </p:pic>
      <p:sp>
        <p:nvSpPr>
          <p:cNvPr id="27" name="AutoShape 27"/>
          <p:cNvSpPr txBox="1"/>
          <p:nvPr/>
        </p:nvSpPr>
        <p:spPr>
          <a:xfrm>
            <a:off x="939800" y="9745980"/>
            <a:ext cx="19050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住房保障</a:t>
            </a:r>
            <a:endParaRPr lang="en-US" sz="1600" b="1" i="0" u="none" strike="noStrike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0" name="AutoShape 30"/>
          <p:cNvSpPr txBox="1"/>
          <p:nvPr/>
        </p:nvSpPr>
        <p:spPr>
          <a:xfrm>
            <a:off x="584200" y="10294620"/>
            <a:ext cx="2540000" cy="8255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房地产投资 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1150亿元</a:t>
            </a:r>
            <a:endParaRPr lang="en-US" sz="1100"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保障房与商品住房配比</a:t>
            </a:r>
            <a:r>
              <a:rPr lang="en-US" sz="1200" b="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 </a:t>
            </a:r>
            <a:r>
              <a:rPr 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3</a:t>
            </a:r>
            <a:r>
              <a:rPr lang="zh-CN" alt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：</a:t>
            </a:r>
            <a:r>
              <a:rPr lang="en-US" altLang="zh-CN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7</a:t>
            </a:r>
            <a:endParaRPr lang="en-US" altLang="zh-CN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25000"/>
              </a:lnSpc>
              <a:buSzTx/>
              <a:defRPr/>
            </a:pPr>
            <a:r>
              <a:rPr lang="en-US" sz="120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人均住房面积 </a:t>
            </a:r>
            <a:r>
              <a:rPr 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约40m²</a:t>
            </a:r>
            <a:endParaRPr lang="en-US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  <p:sp>
        <p:nvSpPr>
          <p:cNvPr id="31" name="AutoShape 31"/>
          <p:cNvSpPr txBox="1"/>
          <p:nvPr/>
        </p:nvSpPr>
        <p:spPr>
          <a:xfrm>
            <a:off x="584200" y="11003280"/>
            <a:ext cx="25400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endParaRPr lang="en-US" sz="1100"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33800" y="9758680"/>
            <a:ext cx="279400" cy="279400"/>
          </a:xfrm>
          <a:prstGeom prst="rect">
            <a:avLst/>
          </a:prstGeom>
        </p:spPr>
      </p:pic>
      <p:sp>
        <p:nvSpPr>
          <p:cNvPr id="33" name="AutoShape 33"/>
          <p:cNvSpPr txBox="1"/>
          <p:nvPr/>
        </p:nvSpPr>
        <p:spPr>
          <a:xfrm>
            <a:off x="4089400" y="9745980"/>
            <a:ext cx="19050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城市管理</a:t>
            </a:r>
            <a:endParaRPr lang="en-US" sz="1600" b="1" i="0" u="none" strike="noStrike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7" name="AutoShape 37"/>
          <p:cNvSpPr txBox="1"/>
          <p:nvPr/>
        </p:nvSpPr>
        <p:spPr>
          <a:xfrm>
            <a:off x="3733800" y="10139680"/>
            <a:ext cx="2540000" cy="981075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道路完好率 </a:t>
            </a:r>
            <a:r>
              <a:rPr 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98%</a:t>
            </a:r>
            <a:endParaRPr lang="en-US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120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公共厕所</a:t>
            </a:r>
            <a:r>
              <a:rPr lang="en-US" altLang="zh-CN" sz="120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 </a:t>
            </a:r>
            <a:r>
              <a:rPr 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110座</a:t>
            </a:r>
            <a:endParaRPr lang="en-US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1200" i="0" u="none" strike="noStrike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严管街</a:t>
            </a:r>
            <a:r>
              <a:rPr lang="en-US" sz="17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 6条</a:t>
            </a:r>
            <a:endParaRPr lang="en-US" sz="17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" name="图片 15" descr="兰州新区“十五五”发展规划：总体要求与发展目标 (1)"/>
          <p:cNvPicPr>
            <a:picLocks noChangeAspect="1"/>
          </p:cNvPicPr>
          <p:nvPr/>
        </p:nvPicPr>
        <p:blipFill>
          <a:blip r:embed="rId1"/>
          <a:srcRect b="3199"/>
          <a:stretch>
            <a:fillRect/>
          </a:stretch>
        </p:blipFill>
        <p:spPr>
          <a:xfrm>
            <a:off x="0" y="1270"/>
            <a:ext cx="6858000" cy="12191365"/>
          </a:xfrm>
          <a:prstGeom prst="rect">
            <a:avLst/>
          </a:prstGeom>
        </p:spPr>
      </p:pic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2423160" y="1144905"/>
            <a:ext cx="2160000" cy="720000"/>
          </a:xfrm>
          <a:prstGeom prst="rect">
            <a:avLst/>
          </a:prstGeom>
          <a:solidFill>
            <a:srgbClr val="A820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tIns="25400" bIns="25400" rtlCol="0" anchor="ctr"/>
          <a:lstStyle/>
          <a:p>
            <a:pPr algn="ctr"/>
            <a:r>
              <a:rPr sz="3600" b="1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总体要求</a:t>
            </a:r>
            <a:endParaRPr sz="3600" b="1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9" name="Rectangle 8"/>
          <p:cNvSpPr/>
          <p:nvPr>
            <p:custDataLst>
              <p:tags r:id="rId3"/>
            </p:custDataLst>
          </p:nvPr>
        </p:nvSpPr>
        <p:spPr>
          <a:xfrm>
            <a:off x="2423160" y="5234940"/>
            <a:ext cx="2160000" cy="720000"/>
          </a:xfrm>
          <a:prstGeom prst="rect">
            <a:avLst/>
          </a:prstGeom>
          <a:solidFill>
            <a:srgbClr val="A820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25400" bIns="25400" numCol="1" spcCol="0" rtlCol="0" fromWordArt="0" anchor="ctr" anchorCtr="0" forceAA="0" compatLnSpc="1">
            <a:noAutofit/>
          </a:bodyPr>
          <a:lstStyle/>
          <a:p>
            <a:pPr lvl="0" algn="ctr">
              <a:buSzTx/>
            </a:pPr>
            <a:r>
              <a:rPr sz="3600" b="1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发展目标</a:t>
            </a:r>
            <a:endParaRPr sz="3600" b="1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sp>
        <p:nvSpPr>
          <p:cNvPr id="11" name="TextBox 10"/>
          <p:cNvSpPr txBox="1"/>
          <p:nvPr>
            <p:custDataLst>
              <p:tags r:id="rId4"/>
            </p:custDataLst>
          </p:nvPr>
        </p:nvSpPr>
        <p:spPr>
          <a:xfrm>
            <a:off x="457200" y="6196330"/>
            <a:ext cx="594360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SzTx/>
            </a:pPr>
            <a:r>
              <a:rPr lang="zh-CN" altLang="en-US" sz="24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聚力打造创新、宜居、美丽、韧性、文明、智慧的现代化新城</a:t>
            </a:r>
            <a:endParaRPr lang="zh-CN" altLang="en-US" sz="24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4370" y="2130425"/>
            <a:ext cx="5726430" cy="1943735"/>
          </a:xfrm>
          <a:prstGeom prst="rect">
            <a:avLst/>
          </a:prstGeom>
          <a:noFill/>
          <a:effectLst>
            <a:glow rad="254000">
              <a:schemeClr val="bg1">
                <a:alpha val="100000"/>
              </a:schemeClr>
            </a:glow>
            <a:innerShdw blurRad="114300">
              <a:schemeClr val="bg1"/>
            </a:innerShdw>
          </a:effectLst>
        </p:spPr>
        <p:txBody>
          <a:bodyPr wrap="square" rtlCol="0" anchor="t">
            <a:noAutofit/>
          </a:bodyPr>
          <a:p>
            <a:pPr algn="ctr">
              <a:spcAft>
                <a:spcPts val="600"/>
              </a:spcAft>
              <a:buSzTx/>
            </a:pPr>
            <a:r>
              <a:rPr lang="zh-CN" altLang="en-US" sz="24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+mn-ea"/>
              </a:rPr>
              <a:t>坚持绿色低碳，筑牢安全韧性</a:t>
            </a:r>
            <a:endParaRPr lang="zh-CN" altLang="en-US" sz="24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  <a:sym typeface="+mn-ea"/>
            </a:endParaRPr>
          </a:p>
          <a:p>
            <a:pPr algn="ctr">
              <a:spcAft>
                <a:spcPts val="600"/>
              </a:spcAft>
              <a:buSzTx/>
            </a:pPr>
            <a:r>
              <a:rPr lang="zh-CN" altLang="en-US" sz="24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+mn-ea"/>
              </a:rPr>
              <a:t>坚持创新驱动，深化数智赋能</a:t>
            </a:r>
            <a:endParaRPr lang="zh-CN" altLang="en-US" sz="24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  <a:sym typeface="+mn-ea"/>
            </a:endParaRPr>
          </a:p>
          <a:p>
            <a:pPr algn="ctr">
              <a:spcAft>
                <a:spcPts val="600"/>
              </a:spcAft>
              <a:buSzTx/>
            </a:pPr>
            <a:r>
              <a:rPr lang="zh-CN" altLang="en-US" sz="24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+mn-ea"/>
              </a:rPr>
              <a:t>坚持以人为本，注重品质发展</a:t>
            </a:r>
            <a:endParaRPr lang="zh-CN" altLang="en-US" sz="24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  <a:sym typeface="+mn-ea"/>
            </a:endParaRPr>
          </a:p>
          <a:p>
            <a:pPr algn="ctr">
              <a:spcAft>
                <a:spcPts val="600"/>
              </a:spcAft>
              <a:buSzTx/>
            </a:pPr>
            <a:r>
              <a:rPr lang="zh-CN" altLang="en-US" sz="24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+mn-ea"/>
              </a:rPr>
              <a:t>坚持科学统筹，补齐功能短板</a:t>
            </a:r>
            <a:endParaRPr lang="zh-CN" altLang="en-US" sz="24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  <a:sym typeface="+mn-ea"/>
            </a:endParaRPr>
          </a:p>
        </p:txBody>
      </p:sp>
      <p:sp>
        <p:nvSpPr>
          <p:cNvPr id="525" name="边界"/>
          <p:cNvSpPr/>
          <p:nvPr>
            <p:custDataLst>
              <p:tags r:id="rId5"/>
            </p:custDataLst>
          </p:nvPr>
        </p:nvSpPr>
        <p:spPr>
          <a:xfrm>
            <a:off x="1115199" y="8532747"/>
            <a:ext cx="2626136" cy="358002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526" name="矩形: 圆角 44"/>
          <p:cNvSpPr/>
          <p:nvPr>
            <p:custDataLst>
              <p:tags r:id="rId6"/>
            </p:custDataLst>
          </p:nvPr>
        </p:nvSpPr>
        <p:spPr>
          <a:xfrm>
            <a:off x="1415415" y="8384540"/>
            <a:ext cx="4985385" cy="50609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69875" tIns="0" rIns="179705" bIns="0" rtlCol="0" anchor="ctr">
            <a:noAutofit/>
          </a:bodyPr>
          <a:p>
            <a:pPr algn="ctr"/>
            <a:r>
              <a:rPr lang="zh-CN" altLang="en-US" sz="18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补齐城市基础设施短板</a:t>
            </a:r>
            <a:endParaRPr lang="zh-CN" altLang="en-US" sz="18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sp>
        <p:nvSpPr>
          <p:cNvPr id="527" name="矩形: 圆角 44"/>
          <p:cNvSpPr/>
          <p:nvPr>
            <p:custDataLst>
              <p:tags r:id="rId7"/>
            </p:custDataLst>
          </p:nvPr>
        </p:nvSpPr>
        <p:spPr>
          <a:xfrm>
            <a:off x="1415415" y="9218930"/>
            <a:ext cx="4985385" cy="50609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69875" tIns="0" rIns="179705" bIns="0" rtlCol="0" anchor="ctr">
            <a:noAutofit/>
          </a:bodyPr>
          <a:p>
            <a:pPr algn="ctr"/>
            <a:r>
              <a:rPr lang="zh-CN" altLang="en-US" sz="18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提升综合交通运输能力</a:t>
            </a:r>
            <a:endParaRPr lang="zh-CN" altLang="en-US" sz="1800" dirty="0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sp>
        <p:nvSpPr>
          <p:cNvPr id="528" name="矩形: 圆角 44"/>
          <p:cNvSpPr/>
          <p:nvPr>
            <p:custDataLst>
              <p:tags r:id="rId8"/>
            </p:custDataLst>
          </p:nvPr>
        </p:nvSpPr>
        <p:spPr>
          <a:xfrm>
            <a:off x="1415415" y="10053320"/>
            <a:ext cx="4985385" cy="506095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69875" tIns="0" rIns="179705" bIns="0" rtlCol="0" anchor="ctr">
            <a:noAutofit/>
          </a:bodyPr>
          <a:p>
            <a:pPr algn="ctr"/>
            <a:r>
              <a:rPr lang="zh-CN" altLang="en-US" sz="18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推动房地产高质量发展</a:t>
            </a:r>
            <a:endParaRPr lang="zh-CN" altLang="en-US" sz="18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sp>
        <p:nvSpPr>
          <p:cNvPr id="529" name="矩形: 圆角 44"/>
          <p:cNvSpPr/>
          <p:nvPr>
            <p:custDataLst>
              <p:tags r:id="rId9"/>
            </p:custDataLst>
          </p:nvPr>
        </p:nvSpPr>
        <p:spPr>
          <a:xfrm>
            <a:off x="1415415" y="10887710"/>
            <a:ext cx="4985385" cy="50609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69875" tIns="0" rIns="179705" bIns="0" rtlCol="0" anchor="ctr">
            <a:noAutofit/>
          </a:bodyPr>
          <a:p>
            <a:pPr algn="ctr"/>
            <a:r>
              <a:rPr lang="zh-CN" altLang="en-US" sz="18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提升城市管理水平</a:t>
            </a:r>
            <a:endParaRPr lang="zh-CN" altLang="en-US" sz="1800" dirty="0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3" name="组合 2"/>
          <p:cNvGrpSpPr/>
          <p:nvPr>
            <p:custDataLst>
              <p:tags r:id="rId10"/>
            </p:custDataLst>
          </p:nvPr>
        </p:nvGrpSpPr>
        <p:grpSpPr>
          <a:xfrm>
            <a:off x="806450" y="8390255"/>
            <a:ext cx="491490" cy="491490"/>
            <a:chOff x="1270" y="12288"/>
            <a:chExt cx="774" cy="774"/>
          </a:xfrm>
        </p:grpSpPr>
        <p:sp>
          <p:nvSpPr>
            <p:cNvPr id="530" name="椭圆 529"/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1270" y="12288"/>
              <a:ext cx="774" cy="7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pic>
          <p:nvPicPr>
            <p:cNvPr id="531" name="图形 24" descr="C:\Users\ThinkPad\AppData\Roaming\Kingsoft\office6\templates\download\kaiwpp\icon21577376WPSMBID21577376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1447" y="12465"/>
              <a:ext cx="385" cy="38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>
            <p:custDataLst>
              <p:tags r:id="rId15"/>
            </p:custDataLst>
          </p:nvPr>
        </p:nvGrpSpPr>
        <p:grpSpPr>
          <a:xfrm>
            <a:off x="806450" y="9225915"/>
            <a:ext cx="491490" cy="491490"/>
            <a:chOff x="1270" y="13529"/>
            <a:chExt cx="774" cy="774"/>
          </a:xfrm>
        </p:grpSpPr>
        <p:sp>
          <p:nvSpPr>
            <p:cNvPr id="532" name="椭圆 531"/>
            <p:cNvSpPr>
              <a:spLocks noChangeAspect="1"/>
            </p:cNvSpPr>
            <p:nvPr>
              <p:custDataLst>
                <p:tags r:id="rId16"/>
              </p:custDataLst>
            </p:nvPr>
          </p:nvSpPr>
          <p:spPr>
            <a:xfrm>
              <a:off x="1270" y="13529"/>
              <a:ext cx="774" cy="7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pic>
          <p:nvPicPr>
            <p:cNvPr id="533" name="图形 42" descr="C:\Users\ThinkPad\AppData\Roaming\Kingsoft\office6\templates\download\kaiwpp\icon50025220VCG41496946600358249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>
              <a:off x="1439" y="13698"/>
              <a:ext cx="436" cy="436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>
            <p:custDataLst>
              <p:tags r:id="rId20"/>
            </p:custDataLst>
          </p:nvPr>
        </p:nvGrpSpPr>
        <p:grpSpPr>
          <a:xfrm>
            <a:off x="806450" y="10061575"/>
            <a:ext cx="491490" cy="491490"/>
            <a:chOff x="1270" y="14883"/>
            <a:chExt cx="774" cy="774"/>
          </a:xfrm>
        </p:grpSpPr>
        <p:sp>
          <p:nvSpPr>
            <p:cNvPr id="534" name="椭圆 533"/>
            <p:cNvSpPr>
              <a:spLocks noChangeAspect="1"/>
            </p:cNvSpPr>
            <p:nvPr>
              <p:custDataLst>
                <p:tags r:id="rId21"/>
              </p:custDataLst>
            </p:nvPr>
          </p:nvSpPr>
          <p:spPr>
            <a:xfrm>
              <a:off x="1270" y="14883"/>
              <a:ext cx="774" cy="7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pic>
          <p:nvPicPr>
            <p:cNvPr id="535" name="图形 44" descr="C:\Users\ThinkPad\AppData\Roaming\Kingsoft\office6\templates\download\kaiwpp\icon21566475WPSMBID21566475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>
              <a:fillRect/>
            </a:stretch>
          </p:blipFill>
          <p:spPr>
            <a:xfrm>
              <a:off x="1464" y="15077"/>
              <a:ext cx="385" cy="385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>
            <p:custDataLst>
              <p:tags r:id="rId25"/>
            </p:custDataLst>
          </p:nvPr>
        </p:nvGrpSpPr>
        <p:grpSpPr>
          <a:xfrm>
            <a:off x="806450" y="10897235"/>
            <a:ext cx="491490" cy="491490"/>
            <a:chOff x="1270" y="16235"/>
            <a:chExt cx="774" cy="774"/>
          </a:xfrm>
        </p:grpSpPr>
        <p:sp>
          <p:nvSpPr>
            <p:cNvPr id="536" name="椭圆 535"/>
            <p:cNvSpPr>
              <a:spLocks noChangeAspect="1"/>
            </p:cNvSpPr>
            <p:nvPr>
              <p:custDataLst>
                <p:tags r:id="rId26"/>
              </p:custDataLst>
            </p:nvPr>
          </p:nvSpPr>
          <p:spPr>
            <a:xfrm>
              <a:off x="1270" y="16235"/>
              <a:ext cx="774" cy="7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pic>
          <p:nvPicPr>
            <p:cNvPr id="537" name="图形 46" descr="C:\Users\ThinkPad\AppData\Roaming\Kingsoft\office6\templates\download\kaiwpp\icon21566407WPSMBID21566407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rcRect/>
            <a:stretch>
              <a:fillRect/>
            </a:stretch>
          </p:blipFill>
          <p:spPr>
            <a:xfrm>
              <a:off x="1492" y="16457"/>
              <a:ext cx="330" cy="3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DD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Oval 10"/>
          <p:cNvSpPr/>
          <p:nvPr/>
        </p:nvSpPr>
        <p:spPr>
          <a:xfrm>
            <a:off x="502920" y="5112576"/>
            <a:ext cx="475488" cy="475488"/>
          </a:xfrm>
          <a:prstGeom prst="ellipse">
            <a:avLst/>
          </a:prstGeom>
          <a:solidFill>
            <a:srgbClr val="377DD2"/>
          </a:solidFill>
          <a:ln w="12700">
            <a:solidFill>
              <a:srgbClr val="C9A6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</a:pPr>
            <a:r>
              <a:rPr sz="1600" b="1" kern="1200">
                <a:solidFill>
                  <a:srgbClr val="C9A66B"/>
                </a:solidFill>
                <a:latin typeface="宋体" panose="02010600030101010101" pitchFamily="2" charset="-122"/>
                <a:sym typeface="+mn-ea"/>
              </a:rPr>
              <a:t>01</a:t>
            </a:r>
            <a:endParaRPr sz="1600" b="1" kern="1200">
              <a:solidFill>
                <a:srgbClr val="C9A66B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8720" y="5076000"/>
            <a:ext cx="5166360" cy="282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  <a:sym typeface="+mn-ea"/>
              </a:rPr>
              <a:t>保障供水安全可靠</a:t>
            </a:r>
            <a:endParaRPr lang="zh-CN" altLang="en-US" sz="16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8720" y="5423472"/>
            <a:ext cx="5166360" cy="313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新建供水管网</a:t>
            </a:r>
            <a:r>
              <a:rPr lang="en-US" sz="16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 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42.5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公里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，改造老旧管网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 37.6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公里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，供水设施提标增效</a:t>
            </a:r>
            <a:endParaRPr lang="en-US" sz="1200" b="0">
              <a:solidFill>
                <a:srgbClr val="D6E0F4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2920" y="5953824"/>
            <a:ext cx="5852160" cy="10972"/>
          </a:xfrm>
          <a:prstGeom prst="rect">
            <a:avLst/>
          </a:prstGeom>
          <a:solidFill>
            <a:srgbClr val="2A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</a:pPr>
            <a:endParaRPr sz="1800" kern="1200">
              <a:sym typeface="+mn-ea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02920" y="6063552"/>
            <a:ext cx="475488" cy="475488"/>
          </a:xfrm>
          <a:prstGeom prst="ellipse">
            <a:avLst/>
          </a:prstGeom>
          <a:solidFill>
            <a:srgbClr val="377DD2"/>
          </a:solidFill>
          <a:ln w="12700">
            <a:solidFill>
              <a:srgbClr val="C9A6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>
              <a:buSzTx/>
            </a:pPr>
            <a:r>
              <a:rPr sz="1600" b="1" kern="1200">
                <a:solidFill>
                  <a:srgbClr val="C9A66B"/>
                </a:solidFill>
                <a:latin typeface="宋体" panose="02010600030101010101" pitchFamily="2" charset="-122"/>
                <a:sym typeface="+mn-ea"/>
              </a:rPr>
              <a:t>02</a:t>
            </a:r>
            <a:endParaRPr sz="1600" b="1" kern="1200">
              <a:solidFill>
                <a:srgbClr val="C9A66B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8720" y="6026976"/>
            <a:ext cx="5166360" cy="282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15000"/>
              </a:lnSpc>
              <a:buSzTx/>
            </a:pPr>
            <a:r>
              <a:rPr lang="zh-CN" altLang="en-US" sz="16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  <a:sym typeface="+mn-ea"/>
              </a:rPr>
              <a:t>提升污水处理能效</a:t>
            </a:r>
            <a:endParaRPr lang="zh-CN" altLang="en-US" sz="16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88720" y="6374765"/>
            <a:ext cx="5521325" cy="313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20000"/>
              </a:lnSpc>
              <a:buSzTx/>
            </a:pP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形成 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6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个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污水排水分区，改造污水管网 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51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公里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，建设再生水管网 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28.1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公里</a:t>
            </a:r>
            <a:endParaRPr lang="en-US" sz="1200" b="0">
              <a:solidFill>
                <a:srgbClr val="D6E0F4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02920" y="6904800"/>
            <a:ext cx="5852160" cy="10972"/>
          </a:xfrm>
          <a:prstGeom prst="rect">
            <a:avLst/>
          </a:prstGeom>
          <a:solidFill>
            <a:srgbClr val="2A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1800" kern="1200">
              <a:sym typeface="+mn-ea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02920" y="7014528"/>
            <a:ext cx="475488" cy="475488"/>
          </a:xfrm>
          <a:prstGeom prst="ellipse">
            <a:avLst/>
          </a:prstGeom>
          <a:solidFill>
            <a:srgbClr val="377DD2"/>
          </a:solidFill>
          <a:ln w="12700">
            <a:solidFill>
              <a:srgbClr val="C9A6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>
              <a:buSzTx/>
            </a:pPr>
            <a:r>
              <a:rPr sz="1600" b="1" kern="1200">
                <a:solidFill>
                  <a:srgbClr val="C9A66B"/>
                </a:solidFill>
                <a:latin typeface="宋体" panose="02010600030101010101" pitchFamily="2" charset="-122"/>
                <a:sym typeface="+mn-ea"/>
              </a:rPr>
              <a:t>03</a:t>
            </a:r>
            <a:endParaRPr sz="1600" b="1" kern="1200">
              <a:solidFill>
                <a:srgbClr val="C9A66B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88720" y="6977952"/>
            <a:ext cx="5166360" cy="282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15000"/>
              </a:lnSpc>
              <a:buSzTx/>
            </a:pPr>
            <a:r>
              <a:rPr lang="zh-CN" altLang="en-US" sz="16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  <a:sym typeface="+mn-ea"/>
              </a:rPr>
              <a:t>加强排涝体系建设</a:t>
            </a:r>
            <a:endParaRPr lang="zh-CN" altLang="en-US" sz="16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88720" y="7325424"/>
            <a:ext cx="5166360" cy="313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20000"/>
              </a:lnSpc>
              <a:buSzTx/>
            </a:pP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建设改造雨水管网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110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公里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，构建“上蓄、中滞、下排”防洪减灾体系</a:t>
            </a:r>
            <a:endParaRPr lang="en-US" sz="1200" b="0">
              <a:solidFill>
                <a:srgbClr val="D6E0F4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" y="7855776"/>
            <a:ext cx="5852160" cy="10972"/>
          </a:xfrm>
          <a:prstGeom prst="rect">
            <a:avLst/>
          </a:prstGeom>
          <a:solidFill>
            <a:srgbClr val="2A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1800" kern="1200">
              <a:sym typeface="+mn-ea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02920" y="7965504"/>
            <a:ext cx="475488" cy="475488"/>
          </a:xfrm>
          <a:prstGeom prst="ellipse">
            <a:avLst/>
          </a:prstGeom>
          <a:solidFill>
            <a:srgbClr val="377DD2"/>
          </a:solidFill>
          <a:ln w="12700">
            <a:solidFill>
              <a:srgbClr val="C9A6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>
              <a:buSzTx/>
            </a:pPr>
            <a:r>
              <a:rPr sz="1600" b="1" kern="1200">
                <a:solidFill>
                  <a:srgbClr val="C9A66B"/>
                </a:solidFill>
                <a:latin typeface="宋体" panose="02010600030101010101" pitchFamily="2" charset="-122"/>
                <a:sym typeface="+mn-ea"/>
              </a:rPr>
              <a:t>04</a:t>
            </a:r>
            <a:endParaRPr sz="1600" b="1" kern="1200">
              <a:solidFill>
                <a:srgbClr val="C9A66B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88720" y="7928928"/>
            <a:ext cx="5166360" cy="282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15000"/>
              </a:lnSpc>
              <a:buSzTx/>
            </a:pPr>
            <a:r>
              <a:rPr lang="zh-CN" altLang="en-US" sz="16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  <a:sym typeface="+mn-ea"/>
              </a:rPr>
              <a:t>促进供热燃气节能降碳</a:t>
            </a:r>
            <a:endParaRPr lang="zh-CN" altLang="en-US" sz="16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8720" y="8276590"/>
            <a:ext cx="5414645" cy="220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20000"/>
              </a:lnSpc>
              <a:buSzTx/>
            </a:pP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构建“热电联产为主、多元互补”供热格局，推进“供热一张网”与热计量改造</a:t>
            </a:r>
            <a:endParaRPr lang="en-US" sz="1200" b="0">
              <a:solidFill>
                <a:srgbClr val="D6E0F4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2920" y="8806751"/>
            <a:ext cx="5852160" cy="10972"/>
          </a:xfrm>
          <a:prstGeom prst="rect">
            <a:avLst/>
          </a:prstGeom>
          <a:solidFill>
            <a:srgbClr val="2A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1800" kern="1200">
              <a:sym typeface="+mn-ea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02920" y="8916479"/>
            <a:ext cx="475488" cy="475488"/>
          </a:xfrm>
          <a:prstGeom prst="ellipse">
            <a:avLst/>
          </a:prstGeom>
          <a:solidFill>
            <a:srgbClr val="377DD2"/>
          </a:solidFill>
          <a:ln w="12700">
            <a:solidFill>
              <a:srgbClr val="C9A6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>
              <a:buSzTx/>
            </a:pPr>
            <a:r>
              <a:rPr sz="1600" b="1" kern="1200">
                <a:solidFill>
                  <a:srgbClr val="C9A66B"/>
                </a:solidFill>
                <a:latin typeface="宋体" panose="02010600030101010101" pitchFamily="2" charset="-122"/>
                <a:sym typeface="+mn-ea"/>
              </a:rPr>
              <a:t>05</a:t>
            </a:r>
            <a:endParaRPr sz="1600" b="1" kern="1200">
              <a:solidFill>
                <a:srgbClr val="C9A66B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88720" y="8879904"/>
            <a:ext cx="5166360" cy="282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15000"/>
              </a:lnSpc>
              <a:buSzTx/>
            </a:pPr>
            <a:r>
              <a:rPr lang="zh-CN" altLang="en-US" sz="16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  <a:sym typeface="+mn-ea"/>
              </a:rPr>
              <a:t>加强新型基础设施建设</a:t>
            </a:r>
            <a:endParaRPr lang="zh-CN" altLang="en-US" sz="16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88720" y="9227185"/>
            <a:ext cx="5520690" cy="313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20000"/>
              </a:lnSpc>
              <a:buSzTx/>
            </a:pP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330千伏变电站增至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7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座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、5G基站达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5300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个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、千兆光纤覆盖率</a:t>
            </a:r>
            <a:r>
              <a:rPr lang="en-US" sz="17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95% 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以上</a:t>
            </a:r>
            <a:endParaRPr lang="en-US" sz="1200" b="0">
              <a:solidFill>
                <a:srgbClr val="D6E0F4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2920" y="9757728"/>
            <a:ext cx="5852160" cy="10972"/>
          </a:xfrm>
          <a:prstGeom prst="rect">
            <a:avLst/>
          </a:prstGeom>
          <a:solidFill>
            <a:srgbClr val="2A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1800" kern="1200">
              <a:sym typeface="+mn-ea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02920" y="9867456"/>
            <a:ext cx="475488" cy="475488"/>
          </a:xfrm>
          <a:prstGeom prst="ellipse">
            <a:avLst/>
          </a:prstGeom>
          <a:solidFill>
            <a:srgbClr val="377DD2"/>
          </a:solidFill>
          <a:ln w="12700">
            <a:solidFill>
              <a:srgbClr val="C9A6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>
              <a:buSzTx/>
            </a:pPr>
            <a:r>
              <a:rPr sz="1600" b="1" kern="1200">
                <a:solidFill>
                  <a:srgbClr val="C9A66B"/>
                </a:solidFill>
                <a:latin typeface="宋体" panose="02010600030101010101" pitchFamily="2" charset="-122"/>
                <a:sym typeface="+mn-ea"/>
              </a:rPr>
              <a:t>06</a:t>
            </a:r>
            <a:endParaRPr sz="1600" b="1" kern="1200">
              <a:solidFill>
                <a:srgbClr val="C9A66B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88720" y="9830880"/>
            <a:ext cx="5166360" cy="282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15000"/>
              </a:lnSpc>
              <a:buSzTx/>
            </a:pPr>
            <a:r>
              <a:rPr lang="zh-CN" altLang="en-US" sz="16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  <a:sym typeface="+mn-ea"/>
              </a:rPr>
              <a:t>促进环卫体系循环发展</a:t>
            </a:r>
            <a:endParaRPr lang="zh-CN" altLang="en-US" sz="16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88720" y="10178352"/>
            <a:ext cx="5166360" cy="220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20000"/>
              </a:lnSpc>
              <a:buSzTx/>
            </a:pP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以全域</a:t>
            </a:r>
            <a:r>
              <a:rPr lang="en-US" sz="120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“无废城市”</a:t>
            </a: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为目标，完善垃圾收运与无害化、资源化处置体系</a:t>
            </a:r>
            <a:endParaRPr lang="en-US" sz="1200" b="0">
              <a:solidFill>
                <a:srgbClr val="D6E0F4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2920" y="10708704"/>
            <a:ext cx="5852160" cy="10972"/>
          </a:xfrm>
          <a:prstGeom prst="rect">
            <a:avLst/>
          </a:prstGeom>
          <a:solidFill>
            <a:srgbClr val="2A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defTabSz="457200">
              <a:buSzTx/>
            </a:pPr>
            <a:endParaRPr sz="1800" kern="1200">
              <a:sym typeface="+mn-ea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502920" y="10818432"/>
            <a:ext cx="475488" cy="475488"/>
          </a:xfrm>
          <a:prstGeom prst="ellipse">
            <a:avLst/>
          </a:prstGeom>
          <a:solidFill>
            <a:srgbClr val="377DD2"/>
          </a:solidFill>
          <a:ln w="12700">
            <a:solidFill>
              <a:srgbClr val="C9A6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457200">
              <a:buSzTx/>
            </a:pPr>
            <a:r>
              <a:rPr sz="1600" b="1" kern="1200">
                <a:solidFill>
                  <a:srgbClr val="C9A66B"/>
                </a:solidFill>
                <a:latin typeface="宋体" panose="02010600030101010101" pitchFamily="2" charset="-122"/>
                <a:sym typeface="+mn-ea"/>
              </a:rPr>
              <a:t>07</a:t>
            </a:r>
            <a:endParaRPr sz="1600" b="1" kern="1200">
              <a:solidFill>
                <a:srgbClr val="C9A66B"/>
              </a:solidFill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88720" y="10781856"/>
            <a:ext cx="5166360" cy="282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15000"/>
              </a:lnSpc>
              <a:buSzTx/>
            </a:pPr>
            <a:r>
              <a:rPr lang="zh-CN" altLang="en-US" sz="1600">
                <a:solidFill>
                  <a:schemeClr val="bg1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  <a:sym typeface="+mn-ea"/>
              </a:rPr>
              <a:t>提升城市绿化品质</a:t>
            </a:r>
            <a:endParaRPr lang="zh-CN" altLang="en-US" sz="1600">
              <a:solidFill>
                <a:schemeClr val="bg1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88720" y="11129645"/>
            <a:ext cx="5289550" cy="220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b="0">
                <a:solidFill>
                  <a:srgbClr val="D6E0F4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落实“300米见绿、500米见园”，构建“大园引领、小园点缀”均衡绿化格局</a:t>
            </a:r>
            <a:endParaRPr sz="1050" b="0" kern="1200">
              <a:solidFill>
                <a:srgbClr val="AEB9C6"/>
              </a:solidFill>
              <a:latin typeface="微软雅黑" panose="020B0503020204020204" charset="-122"/>
              <a:ea typeface="+mn-ea"/>
              <a:cs typeface="+mn-cs"/>
              <a:sym typeface="+mn-ea"/>
            </a:endParaRP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1"/>
          <a:srcRect t="13790" b="13790"/>
          <a:stretch>
            <a:fillRect/>
          </a:stretch>
        </p:blipFill>
        <p:spPr>
          <a:xfrm>
            <a:off x="0" y="1956435"/>
            <a:ext cx="6858000" cy="2794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3" name="AutoShape 3"/>
          <p:cNvSpPr txBox="1"/>
          <p:nvPr/>
        </p:nvSpPr>
        <p:spPr>
          <a:xfrm>
            <a:off x="254000" y="406400"/>
            <a:ext cx="6350000" cy="5334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坚持高效韧性建设，推动城乡基础</a:t>
            </a:r>
            <a:endParaRPr lang="zh-CN" alt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设施品质提升</a:t>
            </a:r>
            <a:endParaRPr lang="zh-CN" alt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</p:txBody>
      </p:sp>
      <p:sp>
        <p:nvSpPr>
          <p:cNvPr id="44" name="AutoShape 4"/>
          <p:cNvSpPr txBox="1"/>
          <p:nvPr/>
        </p:nvSpPr>
        <p:spPr>
          <a:xfrm>
            <a:off x="254000" y="1473200"/>
            <a:ext cx="6350000" cy="228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1500">
                <a:solidFill>
                  <a:srgbClr val="E8EEFA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聚焦“六网”建设，补齐市政基础设施短板</a:t>
            </a:r>
            <a:endParaRPr lang="zh-CN" altLang="en-US" sz="1500">
              <a:solidFill>
                <a:srgbClr val="E8EEFA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cxnSp>
        <p:nvCxnSpPr>
          <p:cNvPr id="45" name="Connector 6"/>
          <p:cNvCxnSpPr/>
          <p:nvPr/>
        </p:nvCxnSpPr>
        <p:spPr>
          <a:xfrm rot="-20221">
            <a:off x="1882855" y="1315187"/>
            <a:ext cx="2988000" cy="360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2BA68">
                <a:alpha val="7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AutoShape 7"/>
          <p:cNvSpPr/>
          <p:nvPr/>
        </p:nvSpPr>
        <p:spPr>
          <a:xfrm>
            <a:off x="3378200" y="1270000"/>
            <a:ext cx="114300" cy="114300"/>
          </a:xfrm>
          <a:prstGeom prst="diamond">
            <a:avLst/>
          </a:prstGeom>
          <a:solidFill>
            <a:srgbClr val="E2BA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rgbClr val="4685D9"/>
            </a:gs>
            <a:gs pos="100000">
              <a:srgbClr val="2D5996"/>
            </a:gs>
            <a:gs pos="100000">
              <a:srgbClr val="2D599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18"/>
          <p:cNvPicPr>
            <a:picLocks noChangeAspect="1"/>
          </p:cNvPicPr>
          <p:nvPr/>
        </p:nvPicPr>
        <p:blipFill>
          <a:blip r:embed="rId1"/>
          <a:srcRect t="28249" b="28250"/>
          <a:stretch>
            <a:fillRect/>
          </a:stretch>
        </p:blipFill>
        <p:spPr>
          <a:xfrm>
            <a:off x="254000" y="9969500"/>
            <a:ext cx="6350000" cy="1841500"/>
          </a:xfrm>
          <a:prstGeom prst="roundRect">
            <a:avLst>
              <a:gd name="adj" fmla="val 6896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18" name="Picture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28260" b="28260"/>
          <a:stretch>
            <a:fillRect/>
          </a:stretch>
        </p:blipFill>
        <p:spPr>
          <a:xfrm>
            <a:off x="260350" y="8004175"/>
            <a:ext cx="6350000" cy="1841500"/>
          </a:xfrm>
          <a:prstGeom prst="roundRect">
            <a:avLst>
              <a:gd name="adj" fmla="val 689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4" name="AutoShape 7"/>
          <p:cNvSpPr/>
          <p:nvPr/>
        </p:nvSpPr>
        <p:spPr>
          <a:xfrm>
            <a:off x="254000" y="8009255"/>
            <a:ext cx="6350000" cy="1841500"/>
          </a:xfrm>
          <a:prstGeom prst="roundRect">
            <a:avLst>
              <a:gd name="adj" fmla="val 6896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7"/>
          <p:cNvSpPr/>
          <p:nvPr/>
        </p:nvSpPr>
        <p:spPr>
          <a:xfrm>
            <a:off x="254000" y="9958705"/>
            <a:ext cx="6350000" cy="1841500"/>
          </a:xfrm>
          <a:prstGeom prst="roundRect">
            <a:avLst>
              <a:gd name="adj" fmla="val 6896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28944" b="28944"/>
          <a:stretch>
            <a:fillRect/>
          </a:stretch>
        </p:blipFill>
        <p:spPr>
          <a:xfrm>
            <a:off x="260350" y="6038850"/>
            <a:ext cx="6350000" cy="1841500"/>
          </a:xfrm>
          <a:prstGeom prst="roundRect">
            <a:avLst>
              <a:gd name="adj" fmla="val 689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3" name="AutoShape 7"/>
          <p:cNvSpPr/>
          <p:nvPr/>
        </p:nvSpPr>
        <p:spPr>
          <a:xfrm>
            <a:off x="254000" y="6049645"/>
            <a:ext cx="6350000" cy="1841500"/>
          </a:xfrm>
          <a:prstGeom prst="roundRect">
            <a:avLst>
              <a:gd name="adj" fmla="val 6896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30666" b="30666"/>
          <a:stretch>
            <a:fillRect/>
          </a:stretch>
        </p:blipFill>
        <p:spPr>
          <a:xfrm>
            <a:off x="254000" y="4078605"/>
            <a:ext cx="6350000" cy="1841500"/>
          </a:xfrm>
          <a:prstGeom prst="roundRect">
            <a:avLst>
              <a:gd name="adj" fmla="val 689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9" name="AutoShape 7"/>
          <p:cNvSpPr/>
          <p:nvPr/>
        </p:nvSpPr>
        <p:spPr>
          <a:xfrm>
            <a:off x="254000" y="4079240"/>
            <a:ext cx="6350000" cy="1841500"/>
          </a:xfrm>
          <a:prstGeom prst="roundRect">
            <a:avLst>
              <a:gd name="adj" fmla="val 6896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t="28278" b="28278"/>
          <a:stretch>
            <a:fillRect/>
          </a:stretch>
        </p:blipFill>
        <p:spPr>
          <a:xfrm>
            <a:off x="254000" y="2120265"/>
            <a:ext cx="6350000" cy="1841500"/>
          </a:xfrm>
          <a:prstGeom prst="roundRect">
            <a:avLst>
              <a:gd name="adj" fmla="val 689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3" name="AutoShape 7"/>
          <p:cNvSpPr/>
          <p:nvPr/>
        </p:nvSpPr>
        <p:spPr>
          <a:xfrm>
            <a:off x="254000" y="2118360"/>
            <a:ext cx="6350000" cy="1841500"/>
          </a:xfrm>
          <a:prstGeom prst="roundRect">
            <a:avLst>
              <a:gd name="adj" fmla="val 6896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 txBox="1"/>
          <p:nvPr/>
        </p:nvSpPr>
        <p:spPr>
          <a:xfrm>
            <a:off x="254000" y="406400"/>
            <a:ext cx="6350000" cy="5334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坚持综合立体智慧，推动交通运输</a:t>
            </a:r>
            <a:endParaRPr 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  <a:p>
            <a:pPr marL="0" algn="ctr">
              <a:lnSpc>
                <a:spcPct val="125000"/>
              </a:lnSpc>
              <a:buSzTx/>
              <a:defRPr/>
            </a:pPr>
            <a:r>
              <a:rPr 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高效便捷</a:t>
            </a:r>
            <a:endParaRPr 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</p:txBody>
      </p:sp>
      <p:sp>
        <p:nvSpPr>
          <p:cNvPr id="4" name="AutoShape 4"/>
          <p:cNvSpPr txBox="1"/>
          <p:nvPr/>
        </p:nvSpPr>
        <p:spPr>
          <a:xfrm>
            <a:off x="254000" y="1473200"/>
            <a:ext cx="6350000" cy="228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en-US" sz="1500">
                <a:solidFill>
                  <a:srgbClr val="E8EEFA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一体化融合、安全化提升、数智化升级、绿色化转型</a:t>
            </a:r>
            <a:endParaRPr lang="en-US" sz="1500">
              <a:solidFill>
                <a:srgbClr val="E8EEFA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sp>
        <p:nvSpPr>
          <p:cNvPr id="8" name="AutoShape 8"/>
          <p:cNvSpPr txBox="1"/>
          <p:nvPr>
            <p:custDataLst>
              <p:tags r:id="rId10"/>
            </p:custDataLst>
          </p:nvPr>
        </p:nvSpPr>
        <p:spPr>
          <a:xfrm>
            <a:off x="514350" y="6011545"/>
            <a:ext cx="5588000" cy="14605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提升空铁联运功能</a:t>
            </a:r>
            <a:r>
              <a:rPr lang="en-US" sz="1300" b="0" i="0" u="none" strike="noStrike">
                <a:solidFill>
                  <a:srgbClr val="DC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　</a:t>
            </a:r>
            <a:endParaRPr lang="en-US" sz="1500" b="1" i="0" u="none" strike="noStrike">
              <a:solidFill>
                <a:srgbClr val="C00000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zh-CN" altLang="en-US" sz="180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加强“两枢纽、三节点、四张网”建设</a:t>
            </a:r>
            <a:endParaRPr lang="zh-CN" altLang="en-US" sz="180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 txBox="1"/>
          <p:nvPr>
            <p:custDataLst>
              <p:tags r:id="rId11"/>
            </p:custDataLst>
          </p:nvPr>
        </p:nvSpPr>
        <p:spPr>
          <a:xfrm>
            <a:off x="508000" y="2308225"/>
            <a:ext cx="5588000" cy="14605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加强对外交通建设</a:t>
            </a:r>
            <a:r>
              <a:rPr lang="en-US" sz="1300" b="0" i="0" u="none" strike="noStrike">
                <a:solidFill>
                  <a:srgbClr val="DC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　</a:t>
            </a:r>
            <a:endParaRPr lang="en-US" sz="1500" b="1" i="0" u="none" strike="noStrike">
              <a:solidFill>
                <a:srgbClr val="C00000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endParaRPr lang="en-US" sz="1500" b="1" i="0" u="none" strike="noStrike">
              <a:solidFill>
                <a:srgbClr val="C00000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25000"/>
              </a:lnSpc>
              <a:buSzTx/>
            </a:pP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完善</a:t>
            </a:r>
            <a:r>
              <a:rPr lang="en-US" altLang="zh-CN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“</a:t>
            </a: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一环六射</a:t>
            </a:r>
            <a:r>
              <a:rPr lang="en-US" altLang="zh-CN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”</a:t>
            </a: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对外公路网络，构建兰州—新区—白银“半小时交通圈”</a:t>
            </a:r>
            <a:endParaRPr lang="zh-CN" altLang="en-US" sz="1800" b="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 txBox="1"/>
          <p:nvPr>
            <p:custDataLst>
              <p:tags r:id="rId12"/>
            </p:custDataLst>
          </p:nvPr>
        </p:nvSpPr>
        <p:spPr>
          <a:xfrm>
            <a:off x="508000" y="4144645"/>
            <a:ext cx="5588000" cy="14605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完善城市道路交通网络</a:t>
            </a:r>
            <a:r>
              <a:rPr lang="en-US" sz="1300" b="0" i="0" u="none" strike="noStrike">
                <a:solidFill>
                  <a:srgbClr val="DC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　</a:t>
            </a:r>
            <a:endParaRPr lang="en-US" sz="1500" b="1" i="0" u="none" strike="noStrike">
              <a:solidFill>
                <a:srgbClr val="C00000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endParaRPr lang="en-US" sz="1100"/>
          </a:p>
          <a:p>
            <a:pPr marL="0" algn="l">
              <a:lnSpc>
                <a:spcPct val="125000"/>
              </a:lnSpc>
              <a:buSzTx/>
            </a:pP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完善产业片区路网结构</a:t>
            </a:r>
            <a:r>
              <a:rPr lang="en-US" altLang="zh-CN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         </a:t>
            </a: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助力高铁商务片区开发</a:t>
            </a:r>
            <a:endParaRPr lang="zh-CN" altLang="en-US" sz="1800" b="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25000"/>
              </a:lnSpc>
              <a:buSzTx/>
            </a:pP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畅通主城区道路网络</a:t>
            </a:r>
            <a:r>
              <a:rPr lang="en-US" altLang="zh-CN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             </a:t>
            </a: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打造慢行交通出行环境</a:t>
            </a:r>
            <a:endParaRPr lang="zh-CN" altLang="en-US" sz="1800" b="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Noto Sans SC" panose="020B0200000000000000" charset="-122"/>
            </a:endParaRPr>
          </a:p>
        </p:txBody>
      </p:sp>
      <p:sp>
        <p:nvSpPr>
          <p:cNvPr id="20" name="AutoShape 20"/>
          <p:cNvSpPr txBox="1"/>
          <p:nvPr>
            <p:custDataLst>
              <p:tags r:id="rId13"/>
            </p:custDataLst>
          </p:nvPr>
        </p:nvSpPr>
        <p:spPr>
          <a:xfrm>
            <a:off x="508000" y="8015605"/>
            <a:ext cx="5588000" cy="14605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增强交通运输能力</a:t>
            </a:r>
            <a:r>
              <a:rPr lang="en-US" sz="1300" b="0" i="0" u="none" strike="noStrike">
                <a:solidFill>
                  <a:srgbClr val="DC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　</a:t>
            </a:r>
            <a:endParaRPr lang="en-US" sz="1500" b="1" i="0" u="none" strike="noStrike">
              <a:solidFill>
                <a:srgbClr val="C00000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25000"/>
              </a:lnSpc>
              <a:buSzTx/>
              <a:defRPr/>
            </a:pPr>
            <a:endParaRPr lang="en-US" sz="1500" b="1">
              <a:solidFill>
                <a:srgbClr val="C00000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坚持公交优先，发展城市微公交</a:t>
            </a:r>
            <a:endParaRPr lang="zh-CN" altLang="en-US" sz="1800" b="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Noto Sans SC" panose="020B0200000000000000" charset="-122"/>
            </a:endParaRPr>
          </a:p>
        </p:txBody>
      </p:sp>
      <p:cxnSp>
        <p:nvCxnSpPr>
          <p:cNvPr id="7" name="Connector 6"/>
          <p:cNvCxnSpPr/>
          <p:nvPr/>
        </p:nvCxnSpPr>
        <p:spPr>
          <a:xfrm rot="-20221">
            <a:off x="1882855" y="1315187"/>
            <a:ext cx="2988000" cy="360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2BA68">
                <a:alpha val="7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7"/>
          <p:cNvSpPr/>
          <p:nvPr/>
        </p:nvSpPr>
        <p:spPr>
          <a:xfrm>
            <a:off x="3378200" y="1270000"/>
            <a:ext cx="114300" cy="114300"/>
          </a:xfrm>
          <a:prstGeom prst="diamond">
            <a:avLst/>
          </a:prstGeom>
          <a:solidFill>
            <a:srgbClr val="E2BA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0"/>
          <p:cNvSpPr txBox="1"/>
          <p:nvPr>
            <p:custDataLst>
              <p:tags r:id="rId14"/>
            </p:custDataLst>
          </p:nvPr>
        </p:nvSpPr>
        <p:spPr>
          <a:xfrm>
            <a:off x="508000" y="9969500"/>
            <a:ext cx="5588000" cy="14605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技术赋能智慧交通</a:t>
            </a:r>
            <a:r>
              <a:rPr lang="en-US" sz="1300" b="0" i="0" u="none" strike="noStrike">
                <a:solidFill>
                  <a:srgbClr val="DC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　</a:t>
            </a:r>
            <a:endParaRPr lang="en-US" sz="1500" b="1" i="0" u="none" strike="noStrike">
              <a:solidFill>
                <a:srgbClr val="C00000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25000"/>
              </a:lnSpc>
              <a:buSzTx/>
              <a:defRPr/>
            </a:pPr>
            <a:endParaRPr lang="en-US" sz="1500" b="1">
              <a:solidFill>
                <a:srgbClr val="C00000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1800" b="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  <a:sym typeface="Noto Sans SC" panose="020B0200000000000000" charset="-122"/>
              </a:rPr>
              <a:t>推动智能技术和实体路网深度融合</a:t>
            </a:r>
            <a:endParaRPr lang="zh-CN" altLang="en-US" sz="1800" b="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1">
            <a:lum bright="24000"/>
          </a:blip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</p:spPr>
      </p:pic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670560" y="2703830"/>
            <a:ext cx="5510783" cy="2170176"/>
          </a:xfrm>
          <a:prstGeom prst="rect">
            <a:avLst/>
          </a:prstGeom>
          <a:solidFill>
            <a:srgbClr val="4685D9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</a:pPr>
            <a:endParaRPr sz="2400" kern="1200">
              <a:sym typeface="+mn-ea"/>
            </a:endParaRPr>
          </a:p>
        </p:txBody>
      </p:sp>
      <p:sp>
        <p:nvSpPr>
          <p:cNvPr id="9" name="TextBox 8"/>
          <p:cNvSpPr txBox="1"/>
          <p:nvPr>
            <p:custDataLst>
              <p:tags r:id="rId3"/>
            </p:custDataLst>
          </p:nvPr>
        </p:nvSpPr>
        <p:spPr>
          <a:xfrm>
            <a:off x="914400" y="2886710"/>
            <a:ext cx="5120640" cy="461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defRPr/>
            </a:pPr>
            <a:r>
              <a:rPr lang="zh-CN" altLang="en-US" sz="2400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优化房地产供给体系</a:t>
            </a:r>
            <a:endParaRPr lang="zh-CN" altLang="en-US" sz="2400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10" name="TextBox 9"/>
          <p:cNvSpPr txBox="1"/>
          <p:nvPr>
            <p:custDataLst>
              <p:tags r:id="rId4"/>
            </p:custDataLst>
          </p:nvPr>
        </p:nvSpPr>
        <p:spPr>
          <a:xfrm>
            <a:off x="914400" y="3350006"/>
            <a:ext cx="5120640" cy="763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sz="2065" b="1" kern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以人定房、以房定地，</a:t>
            </a:r>
            <a:endParaRPr sz="2065" b="1" kern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defTabSz="457200">
              <a:spcBef>
                <a:spcPct val="0"/>
              </a:spcBef>
              <a:spcAft>
                <a:spcPct val="0"/>
              </a:spcAft>
            </a:pPr>
            <a:r>
              <a:rPr sz="2065" b="1" kern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培育先租后买，推进保交付去库存</a:t>
            </a:r>
            <a:endParaRPr sz="2065" b="1" kern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TextBox 10"/>
          <p:cNvSpPr txBox="1"/>
          <p:nvPr>
            <p:custDataLst>
              <p:tags r:id="rId5"/>
            </p:custDataLst>
          </p:nvPr>
        </p:nvSpPr>
        <p:spPr>
          <a:xfrm>
            <a:off x="914400" y="4410710"/>
            <a:ext cx="512064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spcBef>
                <a:spcPct val="0"/>
              </a:spcBef>
              <a:spcAft>
                <a:spcPct val="0"/>
              </a:spcAft>
            </a:pPr>
            <a:r>
              <a:rPr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好房子建设　</a:t>
            </a:r>
            <a:r>
              <a:rPr lang="en-US"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｜　</a:t>
            </a:r>
            <a:r>
              <a:rPr lang="en-US"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推动现房销售</a:t>
            </a:r>
            <a:r>
              <a:rPr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　</a:t>
            </a:r>
            <a:r>
              <a:rPr lang="en-US"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｜</a:t>
            </a:r>
            <a:r>
              <a:rPr lang="en-US"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</a:t>
            </a:r>
            <a:r>
              <a:rPr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职住平衡</a:t>
            </a:r>
            <a:endParaRPr b="0" kern="1200">
              <a:solidFill>
                <a:srgbClr val="DDE4E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Rectangle 11"/>
          <p:cNvSpPr/>
          <p:nvPr>
            <p:custDataLst>
              <p:tags r:id="rId6"/>
            </p:custDataLst>
          </p:nvPr>
        </p:nvSpPr>
        <p:spPr>
          <a:xfrm>
            <a:off x="670560" y="6400800"/>
            <a:ext cx="5510783" cy="2170176"/>
          </a:xfrm>
          <a:prstGeom prst="rect">
            <a:avLst/>
          </a:prstGeom>
          <a:solidFill>
            <a:srgbClr val="4685D9">
              <a:alpha val="5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</a:pPr>
            <a:endParaRPr sz="2400" kern="1200">
              <a:sym typeface="+mn-ea"/>
            </a:endParaRPr>
          </a:p>
        </p:txBody>
      </p:sp>
      <p:sp>
        <p:nvSpPr>
          <p:cNvPr id="13" name="TextBox 12"/>
          <p:cNvSpPr txBox="1"/>
          <p:nvPr>
            <p:custDataLst>
              <p:tags r:id="rId7"/>
            </p:custDataLst>
          </p:nvPr>
        </p:nvSpPr>
        <p:spPr>
          <a:xfrm>
            <a:off x="914400" y="6583680"/>
            <a:ext cx="5120640" cy="461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Tx/>
              <a:defRPr/>
            </a:pPr>
            <a:r>
              <a:rPr lang="zh-CN" altLang="en-US" sz="2400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提升保障房供应水平</a:t>
            </a:r>
            <a:endParaRPr lang="zh-CN" altLang="en-US" sz="2400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+mn-ea"/>
            </a:endParaRPr>
          </a:p>
        </p:txBody>
      </p:sp>
      <p:sp>
        <p:nvSpPr>
          <p:cNvPr id="14" name="TextBox 13"/>
          <p:cNvSpPr txBox="1"/>
          <p:nvPr>
            <p:custDataLst>
              <p:tags r:id="rId8"/>
            </p:custDataLst>
          </p:nvPr>
        </p:nvSpPr>
        <p:spPr>
          <a:xfrm>
            <a:off x="914400" y="7046976"/>
            <a:ext cx="5120640" cy="763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sz="2065" b="1" kern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多主体供给、多渠道保障、租购并举，</a:t>
            </a:r>
            <a:endParaRPr sz="2065" b="1" kern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 defTabSz="457200">
              <a:spcBef>
                <a:spcPct val="0"/>
              </a:spcBef>
              <a:spcAft>
                <a:spcPct val="0"/>
              </a:spcAft>
            </a:pPr>
            <a:r>
              <a:rPr sz="2065" b="1" kern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动态优化户型布局，应保尽保</a:t>
            </a:r>
            <a:endParaRPr sz="2065" b="1" kern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TextBox 14"/>
          <p:cNvSpPr txBox="1"/>
          <p:nvPr>
            <p:custDataLst>
              <p:tags r:id="rId9"/>
            </p:custDataLst>
          </p:nvPr>
        </p:nvSpPr>
        <p:spPr>
          <a:xfrm>
            <a:off x="914400" y="8107680"/>
            <a:ext cx="512064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spcBef>
                <a:spcPct val="0"/>
              </a:spcBef>
              <a:spcAft>
                <a:spcPct val="0"/>
              </a:spcAft>
            </a:pPr>
            <a:r>
              <a:rPr b="0" kern="1200">
                <a:solidFill>
                  <a:srgbClr val="DDE4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梯度租金　｜　准入轮候退出全流程　｜　新市民·青年·人才</a:t>
            </a:r>
            <a:endParaRPr b="0" kern="1200">
              <a:solidFill>
                <a:srgbClr val="DDE4E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AutoShape 3"/>
          <p:cNvSpPr txBox="1"/>
          <p:nvPr/>
        </p:nvSpPr>
        <p:spPr>
          <a:xfrm>
            <a:off x="254000" y="406400"/>
            <a:ext cx="6350000" cy="5334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093B7B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统筹调控增量存量，构建房地产健康</a:t>
            </a:r>
            <a:endParaRPr lang="zh-CN" altLang="en-US" sz="2800">
              <a:solidFill>
                <a:srgbClr val="093B7B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093B7B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发展新格局</a:t>
            </a:r>
            <a:endParaRPr lang="zh-CN" altLang="en-US" sz="2800">
              <a:solidFill>
                <a:srgbClr val="093B7B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</p:txBody>
      </p:sp>
      <p:sp>
        <p:nvSpPr>
          <p:cNvPr id="25" name="AutoShape 4"/>
          <p:cNvSpPr txBox="1"/>
          <p:nvPr/>
        </p:nvSpPr>
        <p:spPr>
          <a:xfrm>
            <a:off x="254000" y="1473200"/>
            <a:ext cx="6350000" cy="228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1500">
                <a:solidFill>
                  <a:srgbClr val="093B7B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聚焦“市场+保障”双体系建设，建设安全舒适、绿色智慧的宜居住房</a:t>
            </a:r>
            <a:endParaRPr lang="zh-CN" altLang="en-US" sz="1500">
              <a:solidFill>
                <a:srgbClr val="093B7B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cxnSp>
        <p:nvCxnSpPr>
          <p:cNvPr id="26" name="Connector 6"/>
          <p:cNvCxnSpPr/>
          <p:nvPr/>
        </p:nvCxnSpPr>
        <p:spPr>
          <a:xfrm rot="-20221">
            <a:off x="1882855" y="1315187"/>
            <a:ext cx="2988000" cy="360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2BA68">
                <a:alpha val="7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7"/>
          <p:cNvSpPr/>
          <p:nvPr/>
        </p:nvSpPr>
        <p:spPr>
          <a:xfrm>
            <a:off x="3378200" y="1270000"/>
            <a:ext cx="114300" cy="114300"/>
          </a:xfrm>
          <a:prstGeom prst="diamond">
            <a:avLst/>
          </a:prstGeom>
          <a:solidFill>
            <a:srgbClr val="E2BA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rgbClr val="093B7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82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rcRect t="39097" r="1399" b="1469"/>
          <a:stretch>
            <a:fillRect/>
          </a:stretch>
        </p:blipFill>
        <p:spPr>
          <a:xfrm>
            <a:off x="-8255" y="2433320"/>
            <a:ext cx="6853555" cy="3210560"/>
          </a:xfrm>
          <a:prstGeom prst="rect">
            <a:avLst/>
          </a:prstGeom>
        </p:spPr>
      </p:pic>
      <p:sp>
        <p:nvSpPr>
          <p:cNvPr id="9" name="AutoShape 9"/>
          <p:cNvSpPr/>
          <p:nvPr>
            <p:custDataLst>
              <p:tags r:id="rId2"/>
            </p:custDataLst>
          </p:nvPr>
        </p:nvSpPr>
        <p:spPr>
          <a:xfrm>
            <a:off x="457200" y="6056630"/>
            <a:ext cx="660400" cy="660400"/>
          </a:xfrm>
          <a:prstGeom prst="ellipse">
            <a:avLst/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C850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0903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 txBox="1"/>
          <p:nvPr>
            <p:custDataLst>
              <p:tags r:id="rId6"/>
            </p:custDataLst>
          </p:nvPr>
        </p:nvSpPr>
        <p:spPr>
          <a:xfrm>
            <a:off x="1371600" y="6082030"/>
            <a:ext cx="50292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人本城管</a:t>
            </a:r>
            <a:endParaRPr lang="en-US" sz="2000" b="1" i="0" u="none" strike="noStrike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 txBox="1"/>
          <p:nvPr>
            <p:custDataLst>
              <p:tags r:id="rId7"/>
            </p:custDataLst>
          </p:nvPr>
        </p:nvSpPr>
        <p:spPr>
          <a:xfrm>
            <a:off x="1371600" y="6441440"/>
            <a:ext cx="5029200" cy="2540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16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党建引领 · 社会动员 · 协商共治</a:t>
            </a:r>
            <a:endParaRPr lang="en-US" sz="16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>
            <p:custDataLst>
              <p:tags r:id="rId8"/>
            </p:custDataLst>
          </p:nvPr>
        </p:nvSpPr>
        <p:spPr>
          <a:xfrm>
            <a:off x="1371600" y="6945630"/>
            <a:ext cx="5029200" cy="127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>
            <p:custDataLst>
              <p:tags r:id="rId9"/>
            </p:custDataLst>
          </p:nvPr>
        </p:nvSpPr>
        <p:spPr>
          <a:xfrm>
            <a:off x="457200" y="7199630"/>
            <a:ext cx="660400" cy="660400"/>
          </a:xfrm>
          <a:prstGeom prst="ellipse">
            <a:avLst/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C850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9600" y="735203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 txBox="1"/>
          <p:nvPr>
            <p:custDataLst>
              <p:tags r:id="rId13"/>
            </p:custDataLst>
          </p:nvPr>
        </p:nvSpPr>
        <p:spPr>
          <a:xfrm>
            <a:off x="1371600" y="7225030"/>
            <a:ext cx="50292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精细城管</a:t>
            </a:r>
            <a:endParaRPr lang="en-US" sz="2000" b="1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</a:endParaRPr>
          </a:p>
        </p:txBody>
      </p:sp>
      <p:sp>
        <p:nvSpPr>
          <p:cNvPr id="17" name="AutoShape 17"/>
          <p:cNvSpPr txBox="1"/>
          <p:nvPr>
            <p:custDataLst>
              <p:tags r:id="rId14"/>
            </p:custDataLst>
          </p:nvPr>
        </p:nvSpPr>
        <p:spPr>
          <a:xfrm>
            <a:off x="1371600" y="7599045"/>
            <a:ext cx="5029200" cy="2540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网格四级联动 · 绣花功夫治理</a:t>
            </a:r>
            <a:endParaRPr lang="en-US" sz="1600" b="1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sp>
        <p:nvSpPr>
          <p:cNvPr id="18" name="AutoShape 18"/>
          <p:cNvSpPr/>
          <p:nvPr>
            <p:custDataLst>
              <p:tags r:id="rId15"/>
            </p:custDataLst>
          </p:nvPr>
        </p:nvSpPr>
        <p:spPr>
          <a:xfrm>
            <a:off x="1371600" y="8088630"/>
            <a:ext cx="5029200" cy="127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>
            <p:custDataLst>
              <p:tags r:id="rId16"/>
            </p:custDataLst>
          </p:nvPr>
        </p:nvSpPr>
        <p:spPr>
          <a:xfrm>
            <a:off x="457200" y="8342630"/>
            <a:ext cx="660400" cy="660400"/>
          </a:xfrm>
          <a:prstGeom prst="ellipse">
            <a:avLst/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C850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9600" y="849503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 txBox="1"/>
          <p:nvPr>
            <p:custDataLst>
              <p:tags r:id="rId20"/>
            </p:custDataLst>
          </p:nvPr>
        </p:nvSpPr>
        <p:spPr>
          <a:xfrm>
            <a:off x="1371600" y="8368030"/>
            <a:ext cx="50292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品质城管</a:t>
            </a:r>
            <a:endParaRPr lang="en-US" sz="2000" b="1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</a:endParaRPr>
          </a:p>
        </p:txBody>
      </p:sp>
      <p:sp>
        <p:nvSpPr>
          <p:cNvPr id="22" name="AutoShape 22"/>
          <p:cNvSpPr txBox="1"/>
          <p:nvPr>
            <p:custDataLst>
              <p:tags r:id="rId21"/>
            </p:custDataLst>
          </p:nvPr>
        </p:nvSpPr>
        <p:spPr>
          <a:xfrm>
            <a:off x="1371600" y="8742045"/>
            <a:ext cx="5029200" cy="2540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16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标杆点位 · 常态整治 · 资产盘活</a:t>
            </a:r>
            <a:endParaRPr lang="en-US" sz="1600" b="1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sp>
        <p:nvSpPr>
          <p:cNvPr id="23" name="AutoShape 23"/>
          <p:cNvSpPr/>
          <p:nvPr>
            <p:custDataLst>
              <p:tags r:id="rId22"/>
            </p:custDataLst>
          </p:nvPr>
        </p:nvSpPr>
        <p:spPr>
          <a:xfrm>
            <a:off x="1371600" y="9231630"/>
            <a:ext cx="5029200" cy="127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>
            <p:custDataLst>
              <p:tags r:id="rId23"/>
            </p:custDataLst>
          </p:nvPr>
        </p:nvSpPr>
        <p:spPr>
          <a:xfrm>
            <a:off x="457200" y="9485630"/>
            <a:ext cx="660400" cy="660400"/>
          </a:xfrm>
          <a:prstGeom prst="ellipse">
            <a:avLst/>
          </a:prstGeom>
          <a:solidFill>
            <a:srgbClr val="FFC850">
              <a:alpha val="20000"/>
            </a:srgbClr>
          </a:solidFill>
          <a:ln w="12700" cap="flat" cmpd="sng">
            <a:solidFill>
              <a:srgbClr val="FFC850">
                <a:alpha val="9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5" name="Picture 25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09600" y="9638030"/>
            <a:ext cx="355600" cy="355600"/>
          </a:xfrm>
          <a:prstGeom prst="rect">
            <a:avLst/>
          </a:prstGeom>
        </p:spPr>
      </p:pic>
      <p:sp>
        <p:nvSpPr>
          <p:cNvPr id="26" name="AutoShape 26"/>
          <p:cNvSpPr txBox="1"/>
          <p:nvPr>
            <p:custDataLst>
              <p:tags r:id="rId27"/>
            </p:custDataLst>
          </p:nvPr>
        </p:nvSpPr>
        <p:spPr>
          <a:xfrm>
            <a:off x="1371600" y="9511030"/>
            <a:ext cx="50292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智慧城管</a:t>
            </a:r>
            <a:endParaRPr lang="en-US" sz="2000" b="1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</a:endParaRPr>
          </a:p>
        </p:txBody>
      </p:sp>
      <p:sp>
        <p:nvSpPr>
          <p:cNvPr id="27" name="AutoShape 27"/>
          <p:cNvSpPr txBox="1"/>
          <p:nvPr>
            <p:custDataLst>
              <p:tags r:id="rId28"/>
            </p:custDataLst>
          </p:nvPr>
        </p:nvSpPr>
        <p:spPr>
          <a:xfrm>
            <a:off x="1371600" y="9885045"/>
            <a:ext cx="5029200" cy="2540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16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城市大脑 · CIM平台 · 一网统管</a:t>
            </a:r>
            <a:endParaRPr lang="en-US" sz="1600" b="1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sp>
        <p:nvSpPr>
          <p:cNvPr id="28" name="AutoShape 28"/>
          <p:cNvSpPr/>
          <p:nvPr>
            <p:custDataLst>
              <p:tags r:id="rId29"/>
            </p:custDataLst>
          </p:nvPr>
        </p:nvSpPr>
        <p:spPr>
          <a:xfrm>
            <a:off x="1371600" y="10374630"/>
            <a:ext cx="5029200" cy="12700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>
            <p:custDataLst>
              <p:tags r:id="rId30"/>
            </p:custDataLst>
          </p:nvPr>
        </p:nvSpPr>
        <p:spPr>
          <a:xfrm>
            <a:off x="457200" y="10628630"/>
            <a:ext cx="660400" cy="660400"/>
          </a:xfrm>
          <a:prstGeom prst="ellipse">
            <a:avLst/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C850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0" name="Picture 30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09600" y="10781030"/>
            <a:ext cx="355600" cy="355600"/>
          </a:xfrm>
          <a:prstGeom prst="rect">
            <a:avLst/>
          </a:prstGeom>
        </p:spPr>
      </p:pic>
      <p:sp>
        <p:nvSpPr>
          <p:cNvPr id="31" name="AutoShape 31"/>
          <p:cNvSpPr txBox="1"/>
          <p:nvPr>
            <p:custDataLst>
              <p:tags r:id="rId34"/>
            </p:custDataLst>
          </p:nvPr>
        </p:nvSpPr>
        <p:spPr>
          <a:xfrm>
            <a:off x="1371600" y="10654030"/>
            <a:ext cx="50292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方正公文小标宋" panose="02000500000000000000" charset="-122"/>
                <a:ea typeface="方正公文小标宋" panose="02000500000000000000" charset="-122"/>
                <a:cs typeface="Noto Sans SC" panose="020B0200000000000000" charset="-122"/>
                <a:sym typeface="Noto Sans SC" panose="020B0200000000000000" charset="-122"/>
              </a:rPr>
              <a:t>城市更新</a:t>
            </a:r>
            <a:endParaRPr lang="en-US" sz="2000" b="1">
              <a:solidFill>
                <a:srgbClr val="FFFFFF"/>
              </a:solidFill>
              <a:latin typeface="方正公文小标宋" panose="02000500000000000000" charset="-122"/>
              <a:ea typeface="方正公文小标宋" panose="02000500000000000000" charset="-122"/>
              <a:cs typeface="Noto Sans SC" panose="020B0200000000000000" charset="-122"/>
            </a:endParaRPr>
          </a:p>
        </p:txBody>
      </p:sp>
      <p:sp>
        <p:nvSpPr>
          <p:cNvPr id="32" name="AutoShape 32"/>
          <p:cNvSpPr txBox="1"/>
          <p:nvPr>
            <p:custDataLst>
              <p:tags r:id="rId35"/>
            </p:custDataLst>
          </p:nvPr>
        </p:nvSpPr>
        <p:spPr>
          <a:xfrm>
            <a:off x="1371600" y="10984230"/>
            <a:ext cx="5029200" cy="2540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体检导向 · 管网改造 · 韧性提升</a:t>
            </a:r>
            <a:endParaRPr lang="en-US" sz="1600" b="1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sp>
        <p:nvSpPr>
          <p:cNvPr id="37" name="AutoShape 3"/>
          <p:cNvSpPr txBox="1"/>
          <p:nvPr/>
        </p:nvSpPr>
        <p:spPr>
          <a:xfrm>
            <a:off x="254000" y="627380"/>
            <a:ext cx="6350000" cy="5334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坚持智慧更新发展，提升城市运营</a:t>
            </a:r>
            <a:endParaRPr lang="zh-CN" alt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治理水平</a:t>
            </a:r>
            <a:endParaRPr lang="zh-CN" alt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</p:txBody>
      </p:sp>
      <p:sp>
        <p:nvSpPr>
          <p:cNvPr id="38" name="AutoShape 4"/>
          <p:cNvSpPr txBox="1"/>
          <p:nvPr/>
        </p:nvSpPr>
        <p:spPr>
          <a:xfrm>
            <a:off x="254000" y="1694180"/>
            <a:ext cx="6350000" cy="228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1500">
                <a:solidFill>
                  <a:srgbClr val="E8EEFA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加快建设城市“智慧大脑”，实现城市运行“一网统管”</a:t>
            </a:r>
            <a:endParaRPr lang="zh-CN" altLang="en-US" sz="1500">
              <a:solidFill>
                <a:srgbClr val="E8EEFA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cxnSp>
        <p:nvCxnSpPr>
          <p:cNvPr id="39" name="Connector 6"/>
          <p:cNvCxnSpPr/>
          <p:nvPr/>
        </p:nvCxnSpPr>
        <p:spPr>
          <a:xfrm rot="-20221">
            <a:off x="1882855" y="1536167"/>
            <a:ext cx="2988000" cy="360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2BA68">
                <a:alpha val="7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AutoShape 7"/>
          <p:cNvSpPr/>
          <p:nvPr/>
        </p:nvSpPr>
        <p:spPr>
          <a:xfrm>
            <a:off x="3378200" y="1490980"/>
            <a:ext cx="114300" cy="114300"/>
          </a:xfrm>
          <a:prstGeom prst="diamond">
            <a:avLst/>
          </a:prstGeom>
          <a:solidFill>
            <a:srgbClr val="E2BA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28" b="28"/>
          <a:stretch>
            <a:fillRect/>
          </a:stretch>
        </p:blipFill>
        <p:spPr>
          <a:xfrm>
            <a:off x="-1422" y="0"/>
            <a:ext cx="6863644" cy="1219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-1422" y="0"/>
            <a:ext cx="6863644" cy="12192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12888" tIns="112888" rIns="112888" bIns="112888" rtlCol="0" anchor="ctr"/>
          <a:lstStyle/>
          <a:p>
            <a:pPr algn="ctr">
              <a:defRPr/>
            </a:pPr>
            <a:endParaRPr sz="2490"/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5911" y="3648498"/>
            <a:ext cx="496711" cy="496711"/>
          </a:xfrm>
          <a:prstGeom prst="rect">
            <a:avLst/>
          </a:prstGeom>
        </p:spPr>
      </p:pic>
      <p:sp>
        <p:nvSpPr>
          <p:cNvPr id="11" name="AutoShape 11"/>
          <p:cNvSpPr txBox="1"/>
          <p:nvPr>
            <p:custDataLst>
              <p:tags r:id="rId5"/>
            </p:custDataLst>
          </p:nvPr>
        </p:nvSpPr>
        <p:spPr>
          <a:xfrm>
            <a:off x="1398400" y="3558187"/>
            <a:ext cx="4515556" cy="58702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01　城乡融合</a:t>
            </a:r>
            <a:endParaRPr lang="zh-CN" altLang="en-US" sz="2400" i="0" u="none" strike="noStrike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 txBox="1"/>
          <p:nvPr>
            <p:custDataLst>
              <p:tags r:id="rId6"/>
            </p:custDataLst>
          </p:nvPr>
        </p:nvSpPr>
        <p:spPr>
          <a:xfrm>
            <a:off x="1398400" y="4190365"/>
            <a:ext cx="4967111" cy="72248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Noto Sans SC" panose="020B0200000000000000" charset="-122"/>
              </a:rPr>
              <a:t>设施互通 · 要素流动 · 产业协同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Noto Sans SC" panose="020B0200000000000000" charset="-122"/>
              </a:rPr>
              <a:t> 四好农村路</a:t>
            </a: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Noto Sans SC" panose="020B0200000000000000" charset="-122"/>
              </a:rPr>
              <a:t>·管网延伸·三级物流</a:t>
            </a:r>
            <a:r>
              <a:rPr lang="en-US" sz="1600" b="1">
                <a:solidFill>
                  <a:srgbClr val="E2BA68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 </a:t>
            </a:r>
            <a:endParaRPr lang="en-US" sz="1600" b="1" i="0" u="none" strike="noStrike">
              <a:solidFill>
                <a:srgbClr val="E2BA68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>
            <p:custDataLst>
              <p:tags r:id="rId7"/>
            </p:custDataLst>
          </p:nvPr>
        </p:nvSpPr>
        <p:spPr>
          <a:xfrm>
            <a:off x="675911" y="5319254"/>
            <a:ext cx="5147733" cy="22578"/>
          </a:xfrm>
          <a:prstGeom prst="roundRect">
            <a:avLst>
              <a:gd name="adj" fmla="val 0"/>
            </a:avLst>
          </a:prstGeom>
          <a:solidFill>
            <a:srgbClr val="FFFFFF">
              <a:alpha val="1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12888" tIns="112888" rIns="112888" bIns="112888" rtlCol="0" anchor="ctr"/>
          <a:lstStyle/>
          <a:p>
            <a:pPr algn="ctr">
              <a:defRPr/>
            </a:pPr>
            <a:endParaRPr sz="2490"/>
          </a:p>
        </p:txBody>
      </p:sp>
      <p:pic>
        <p:nvPicPr>
          <p:cNvPr id="14" name="Picture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5911" y="6016413"/>
            <a:ext cx="496711" cy="496711"/>
          </a:xfrm>
          <a:prstGeom prst="rect">
            <a:avLst/>
          </a:prstGeom>
        </p:spPr>
      </p:pic>
      <p:sp>
        <p:nvSpPr>
          <p:cNvPr id="15" name="AutoShape 15"/>
          <p:cNvSpPr txBox="1"/>
          <p:nvPr>
            <p:custDataLst>
              <p:tags r:id="rId11"/>
            </p:custDataLst>
          </p:nvPr>
        </p:nvSpPr>
        <p:spPr>
          <a:xfrm>
            <a:off x="1398400" y="5926102"/>
            <a:ext cx="4515556" cy="58702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02　产城融合</a:t>
            </a:r>
            <a:endParaRPr lang="zh-CN" altLang="en-US" sz="2400" i="0" u="none" strike="noStrike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 txBox="1"/>
          <p:nvPr>
            <p:custDataLst>
              <p:tags r:id="rId12"/>
            </p:custDataLst>
          </p:nvPr>
        </p:nvSpPr>
        <p:spPr>
          <a:xfrm>
            <a:off x="1398400" y="6558280"/>
            <a:ext cx="4967111" cy="72248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Noto Sans SC" panose="020B0200000000000000" charset="-122"/>
              </a:rPr>
              <a:t>中川秦川协同 · 中川西岔联动发展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Noto Sans SC" panose="020B0200000000000000" charset="-122"/>
              </a:rPr>
              <a:t>上川生态 发展· 培育路衍经济</a:t>
            </a:r>
            <a:endParaRPr lang="zh-CN" altLang="en-US" sz="200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>
            <p:custDataLst>
              <p:tags r:id="rId13"/>
            </p:custDataLst>
          </p:nvPr>
        </p:nvSpPr>
        <p:spPr>
          <a:xfrm>
            <a:off x="675911" y="7687169"/>
            <a:ext cx="5147733" cy="22578"/>
          </a:xfrm>
          <a:prstGeom prst="roundRect">
            <a:avLst>
              <a:gd name="adj" fmla="val 0"/>
            </a:avLst>
          </a:prstGeom>
          <a:solidFill>
            <a:srgbClr val="FFFFFF">
              <a:alpha val="1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12888" tIns="112888" rIns="112888" bIns="112888" rtlCol="0" anchor="ctr"/>
          <a:lstStyle/>
          <a:p>
            <a:pPr algn="ctr">
              <a:defRPr/>
            </a:pPr>
            <a:endParaRPr sz="2490"/>
          </a:p>
        </p:txBody>
      </p:sp>
      <p:pic>
        <p:nvPicPr>
          <p:cNvPr id="18" name="Picture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5911" y="8398933"/>
            <a:ext cx="496711" cy="496711"/>
          </a:xfrm>
          <a:prstGeom prst="rect">
            <a:avLst/>
          </a:prstGeom>
        </p:spPr>
      </p:pic>
      <p:sp>
        <p:nvSpPr>
          <p:cNvPr id="19" name="AutoShape 19"/>
          <p:cNvSpPr txBox="1"/>
          <p:nvPr>
            <p:custDataLst>
              <p:tags r:id="rId17"/>
            </p:custDataLst>
          </p:nvPr>
        </p:nvSpPr>
        <p:spPr>
          <a:xfrm>
            <a:off x="1398400" y="8308622"/>
            <a:ext cx="4515556" cy="58702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03　区域协调</a:t>
            </a:r>
            <a:endParaRPr lang="zh-CN" altLang="en-US" sz="2400" i="0" u="none" strike="noStrike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  <a:sym typeface="Noto Sans SC" panose="020B0200000000000000" charset="-122"/>
            </a:endParaRPr>
          </a:p>
        </p:txBody>
      </p:sp>
      <p:sp>
        <p:nvSpPr>
          <p:cNvPr id="20" name="AutoShape 20"/>
          <p:cNvSpPr txBox="1"/>
          <p:nvPr>
            <p:custDataLst>
              <p:tags r:id="rId18"/>
            </p:custDataLst>
          </p:nvPr>
        </p:nvSpPr>
        <p:spPr>
          <a:xfrm>
            <a:off x="1398400" y="8940800"/>
            <a:ext cx="4967111" cy="72248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Noto Sans SC" panose="020B0200000000000000" charset="-122"/>
              </a:rPr>
              <a:t>与主城相向融合 · 与皋兰永登联动</a:t>
            </a:r>
            <a:endParaRPr lang="zh-CN" altLang="en-US" sz="200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Noto Sans SC" panose="020B0200000000000000" charset="-122"/>
              </a:rPr>
              <a:t>半小时交通圈 · 资源共建共享</a:t>
            </a:r>
            <a:endParaRPr lang="zh-CN" altLang="en-US" sz="200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  <a:sym typeface="Noto Sans SC" panose="020B0200000000000000" charset="-122"/>
            </a:endParaRPr>
          </a:p>
        </p:txBody>
      </p:sp>
      <p:sp>
        <p:nvSpPr>
          <p:cNvPr id="37" name="AutoShape 3"/>
          <p:cNvSpPr txBox="1"/>
          <p:nvPr/>
        </p:nvSpPr>
        <p:spPr>
          <a:xfrm>
            <a:off x="254000" y="627380"/>
            <a:ext cx="6350000" cy="5334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提升城乡融合发展水平，增强产城融合</a:t>
            </a:r>
            <a:endParaRPr lang="zh-CN" alt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动力活力</a:t>
            </a:r>
            <a:endParaRPr lang="zh-CN" alt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</p:txBody>
      </p:sp>
      <p:sp>
        <p:nvSpPr>
          <p:cNvPr id="38" name="AutoShape 4"/>
          <p:cNvSpPr txBox="1"/>
          <p:nvPr/>
        </p:nvSpPr>
        <p:spPr>
          <a:xfrm>
            <a:off x="254000" y="1694180"/>
            <a:ext cx="6350000" cy="228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1500">
                <a:solidFill>
                  <a:srgbClr val="FF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坚持城乡融合、以城带乡、产城融合发展</a:t>
            </a:r>
            <a:endParaRPr lang="zh-CN" altLang="en-US" sz="1500">
              <a:solidFill>
                <a:srgbClr val="FF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cxnSp>
        <p:nvCxnSpPr>
          <p:cNvPr id="39" name="Connector 6"/>
          <p:cNvCxnSpPr/>
          <p:nvPr/>
        </p:nvCxnSpPr>
        <p:spPr>
          <a:xfrm rot="-20221">
            <a:off x="1882855" y="1536167"/>
            <a:ext cx="2988000" cy="360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2BA68">
                <a:alpha val="7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AutoShape 7"/>
          <p:cNvSpPr/>
          <p:nvPr/>
        </p:nvSpPr>
        <p:spPr>
          <a:xfrm>
            <a:off x="3378200" y="1490980"/>
            <a:ext cx="114300" cy="114300"/>
          </a:xfrm>
          <a:prstGeom prst="diamond">
            <a:avLst/>
          </a:prstGeom>
          <a:solidFill>
            <a:srgbClr val="E2BA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bg_final.jpg"/>
          <p:cNvPicPr>
            <a:picLocks noChangeAspect="1"/>
          </p:cNvPicPr>
          <p:nvPr/>
        </p:nvPicPr>
        <p:blipFill>
          <a:blip r:embed="rId1">
            <a:lum bright="36000"/>
          </a:blip>
          <a:stretch>
            <a:fillRect/>
          </a:stretch>
        </p:blipFill>
        <p:spPr>
          <a:xfrm>
            <a:off x="0" y="318"/>
            <a:ext cx="6858000" cy="12191695"/>
          </a:xfrm>
          <a:prstGeom prst="rect">
            <a:avLst/>
          </a:prstGeom>
          <a:solidFill>
            <a:srgbClr val="7AAAF0">
              <a:alpha val="0"/>
            </a:srgbClr>
          </a:solidFill>
        </p:spPr>
      </p:pic>
      <p:sp>
        <p:nvSpPr>
          <p:cNvPr id="30" name="Rounded Rectangle 29"/>
          <p:cNvSpPr/>
          <p:nvPr/>
        </p:nvSpPr>
        <p:spPr>
          <a:xfrm>
            <a:off x="411480" y="8184197"/>
            <a:ext cx="6035040" cy="1600200"/>
          </a:xfrm>
          <a:prstGeom prst="roundRect">
            <a:avLst>
              <a:gd name="adj" fmla="val 8000"/>
            </a:avLst>
          </a:prstGeom>
          <a:solidFill>
            <a:schemeClr val="tx2">
              <a:lumMod val="75000"/>
              <a:alpha val="50000"/>
            </a:schemeClr>
          </a:solidFill>
          <a:ln w="15240">
            <a:solidFill>
              <a:srgbClr val="40C8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</a:pPr>
            <a:endParaRPr sz="1800" kern="1200">
              <a:sym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7240" y="8412798"/>
            <a:ext cx="2377440" cy="6153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spcBef>
                <a:spcPct val="0"/>
              </a:spcBef>
              <a:spcAft>
                <a:spcPct val="0"/>
              </a:spcAft>
            </a:pPr>
            <a:r>
              <a:rPr sz="4000" b="1" kern="1200">
                <a:solidFill>
                  <a:srgbClr val="40C882"/>
                </a:solidFill>
                <a:latin typeface="微软雅黑" panose="020B0503020204020204" charset="-122"/>
                <a:ea typeface="+mn-ea"/>
                <a:cs typeface="+mn-cs"/>
                <a:sym typeface="+mn-ea"/>
              </a:rPr>
              <a:t>2+</a:t>
            </a:r>
            <a:endParaRPr sz="4000" b="1" kern="1200">
              <a:solidFill>
                <a:srgbClr val="40C882"/>
              </a:solidFill>
              <a:latin typeface="微软雅黑" panose="020B0503020204020204" charset="-122"/>
              <a:ea typeface="+mn-ea"/>
              <a:cs typeface="+mn-cs"/>
              <a:sym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95528" y="9190038"/>
            <a:ext cx="246888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spcBef>
                <a:spcPct val="0"/>
              </a:spcBef>
              <a:spcAft>
                <a:spcPct val="0"/>
              </a:spcAft>
            </a:pPr>
            <a:r>
              <a:rPr sz="1600" b="0" kern="1200">
                <a:solidFill>
                  <a:srgbClr val="E0EEEA"/>
                </a:solidFill>
                <a:latin typeface="方正公文小标宋" panose="02000500000000000000" charset="-122"/>
                <a:ea typeface="方正公文小标宋" panose="02000500000000000000" charset="-122"/>
                <a:cs typeface="+mn-cs"/>
                <a:sym typeface="+mn-ea"/>
              </a:rPr>
              <a:t>二星级绿色建筑（个以上）</a:t>
            </a:r>
            <a:endParaRPr sz="1600" b="0" kern="1200">
              <a:solidFill>
                <a:srgbClr val="E0EEEA"/>
              </a:solidFill>
              <a:latin typeface="方正公文小标宋" panose="02000500000000000000" charset="-122"/>
              <a:ea typeface="方正公文小标宋" panose="02000500000000000000" charset="-122"/>
              <a:cs typeface="+mn-cs"/>
              <a:sym typeface="+mn-e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83280" y="8549958"/>
            <a:ext cx="13716" cy="960120"/>
          </a:xfrm>
          <a:prstGeom prst="rect">
            <a:avLst/>
          </a:prstGeom>
          <a:solidFill>
            <a:srgbClr val="407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  <a:spcAft>
                <a:spcPct val="0"/>
              </a:spcAft>
            </a:pPr>
            <a:endParaRPr sz="1800" kern="1200">
              <a:sym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657600" y="8412798"/>
            <a:ext cx="2651760" cy="6153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spcBef>
                <a:spcPct val="0"/>
              </a:spcBef>
              <a:spcAft>
                <a:spcPct val="0"/>
              </a:spcAft>
            </a:pPr>
            <a:r>
              <a:rPr sz="4000" b="1" kern="1200">
                <a:solidFill>
                  <a:srgbClr val="40C882"/>
                </a:solidFill>
                <a:latin typeface="微软雅黑" panose="020B0503020204020204" charset="-122"/>
                <a:ea typeface="+mn-ea"/>
                <a:cs typeface="+mn-cs"/>
                <a:sym typeface="+mn-ea"/>
              </a:rPr>
              <a:t>95%+</a:t>
            </a:r>
            <a:endParaRPr sz="4000" b="1" kern="1200">
              <a:solidFill>
                <a:srgbClr val="40C882"/>
              </a:solidFill>
              <a:latin typeface="微软雅黑" panose="020B0503020204020204" charset="-122"/>
              <a:ea typeface="+mn-ea"/>
              <a:cs typeface="+mn-cs"/>
              <a:sym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75887" y="9190038"/>
            <a:ext cx="265176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 defTabSz="457200">
              <a:spcBef>
                <a:spcPct val="0"/>
              </a:spcBef>
              <a:spcAft>
                <a:spcPct val="0"/>
              </a:spcAft>
            </a:pPr>
            <a:r>
              <a:rPr sz="1600" b="0" kern="1200">
                <a:solidFill>
                  <a:srgbClr val="E0EEEA"/>
                </a:solidFill>
                <a:latin typeface="方正公文小标宋" panose="02000500000000000000" charset="-122"/>
                <a:ea typeface="方正公文小标宋" panose="02000500000000000000" charset="-122"/>
                <a:cs typeface="+mn-cs"/>
                <a:sym typeface="+mn-ea"/>
              </a:rPr>
              <a:t>工程质量一次验收合格率</a:t>
            </a:r>
            <a:endParaRPr sz="1600" b="0" kern="1200">
              <a:solidFill>
                <a:srgbClr val="E0EEEA"/>
              </a:solidFill>
              <a:latin typeface="方正公文小标宋" panose="02000500000000000000" charset="-122"/>
              <a:ea typeface="方正公文小标宋" panose="02000500000000000000" charset="-122"/>
              <a:cs typeface="+mn-cs"/>
              <a:sym typeface="+mn-ea"/>
            </a:endParaRPr>
          </a:p>
        </p:txBody>
      </p:sp>
      <p:sp>
        <p:nvSpPr>
          <p:cNvPr id="37" name="AutoShape 3"/>
          <p:cNvSpPr txBox="1"/>
          <p:nvPr/>
        </p:nvSpPr>
        <p:spPr>
          <a:xfrm>
            <a:off x="254000" y="627380"/>
            <a:ext cx="6350000" cy="5334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坚持绿色低碳安全，促进建筑业</a:t>
            </a:r>
            <a:endParaRPr lang="zh-CN" alt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2800">
                <a:solidFill>
                  <a:srgbClr val="E8EEFA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可持续发展</a:t>
            </a:r>
            <a:endParaRPr lang="zh-CN" altLang="en-US" sz="2800">
              <a:solidFill>
                <a:srgbClr val="E8EEFA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</p:txBody>
      </p:sp>
      <p:sp>
        <p:nvSpPr>
          <p:cNvPr id="38" name="AutoShape 4"/>
          <p:cNvSpPr txBox="1"/>
          <p:nvPr/>
        </p:nvSpPr>
        <p:spPr>
          <a:xfrm>
            <a:off x="254000" y="1694180"/>
            <a:ext cx="6350000" cy="228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1500">
                <a:solidFill>
                  <a:srgbClr val="E8EEFA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智能建造 </a:t>
            </a:r>
            <a:r>
              <a:rPr lang="zh-CN" altLang="en-US" sz="1500">
                <a:solidFill>
                  <a:srgbClr val="E8EEFA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·</a:t>
            </a:r>
            <a:r>
              <a:rPr lang="zh-CN" altLang="en-US" sz="1500">
                <a:solidFill>
                  <a:srgbClr val="E8EEFA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绿色建造双轮驱动</a:t>
            </a:r>
            <a:endParaRPr lang="zh-CN" altLang="en-US" sz="1500">
              <a:solidFill>
                <a:srgbClr val="E8EEFA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cxnSp>
        <p:nvCxnSpPr>
          <p:cNvPr id="39" name="Connector 6"/>
          <p:cNvCxnSpPr/>
          <p:nvPr/>
        </p:nvCxnSpPr>
        <p:spPr>
          <a:xfrm rot="-20221">
            <a:off x="1882855" y="1536167"/>
            <a:ext cx="2988000" cy="360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2BA68">
                <a:alpha val="7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AutoShape 7"/>
          <p:cNvSpPr/>
          <p:nvPr/>
        </p:nvSpPr>
        <p:spPr>
          <a:xfrm>
            <a:off x="3378200" y="1490980"/>
            <a:ext cx="114300" cy="114300"/>
          </a:xfrm>
          <a:prstGeom prst="diamond">
            <a:avLst/>
          </a:prstGeom>
          <a:solidFill>
            <a:srgbClr val="E2BA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1" name="Oval 7"/>
          <p:cNvSpPr/>
          <p:nvPr/>
        </p:nvSpPr>
        <p:spPr>
          <a:xfrm>
            <a:off x="502920" y="3401568"/>
            <a:ext cx="420624" cy="420624"/>
          </a:xfrm>
          <a:prstGeom prst="ellipse">
            <a:avLst/>
          </a:prstGeom>
          <a:solidFill>
            <a:srgbClr val="40C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2" name="Picture 8" descr="leaf_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" y="3497580"/>
            <a:ext cx="228600" cy="228600"/>
          </a:xfrm>
          <a:prstGeom prst="rect">
            <a:avLst/>
          </a:prstGeom>
        </p:spPr>
      </p:pic>
      <p:sp>
        <p:nvSpPr>
          <p:cNvPr id="43" name="TextBox 9"/>
          <p:cNvSpPr txBox="1"/>
          <p:nvPr/>
        </p:nvSpPr>
        <p:spPr>
          <a:xfrm>
            <a:off x="1106424" y="3401568"/>
            <a:ext cx="4023360" cy="461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SzTx/>
              <a:defRPr/>
            </a:pPr>
            <a:r>
              <a:rPr lang="zh-CN" altLang="en-US" sz="2400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推动建筑业绿色智能发展</a:t>
            </a:r>
            <a:endParaRPr lang="zh-CN" altLang="en-US" sz="2400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pic>
        <p:nvPicPr>
          <p:cNvPr id="45" name="Picture 11" descr="leaf_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087368"/>
            <a:ext cx="256032" cy="256032"/>
          </a:xfrm>
          <a:prstGeom prst="rect">
            <a:avLst/>
          </a:prstGeom>
        </p:spPr>
      </p:pic>
      <p:sp>
        <p:nvSpPr>
          <p:cNvPr id="46" name="TextBox 12"/>
          <p:cNvSpPr txBox="1"/>
          <p:nvPr/>
        </p:nvSpPr>
        <p:spPr>
          <a:xfrm>
            <a:off x="868680" y="4032504"/>
            <a:ext cx="265176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buSzTx/>
              <a:buNone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推进绿色建筑节能降碳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  <p:pic>
        <p:nvPicPr>
          <p:cNvPr id="47" name="Picture 13" descr="robot_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720" y="4087368"/>
            <a:ext cx="256032" cy="256032"/>
          </a:xfrm>
          <a:prstGeom prst="rect">
            <a:avLst/>
          </a:prstGeom>
        </p:spPr>
      </p:pic>
      <p:sp>
        <p:nvSpPr>
          <p:cNvPr id="48" name="TextBox 14"/>
          <p:cNvSpPr txBox="1"/>
          <p:nvPr/>
        </p:nvSpPr>
        <p:spPr>
          <a:xfrm>
            <a:off x="3840480" y="4032504"/>
            <a:ext cx="265176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加大企业培育力度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  <p:pic>
        <p:nvPicPr>
          <p:cNvPr id="49" name="Picture 15" descr="building_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4654296"/>
            <a:ext cx="256032" cy="256032"/>
          </a:xfrm>
          <a:prstGeom prst="rect">
            <a:avLst/>
          </a:prstGeom>
        </p:spPr>
      </p:pic>
      <p:sp>
        <p:nvSpPr>
          <p:cNvPr id="50" name="TextBox 16"/>
          <p:cNvSpPr txBox="1"/>
          <p:nvPr/>
        </p:nvSpPr>
        <p:spPr>
          <a:xfrm>
            <a:off x="868680" y="4599432"/>
            <a:ext cx="265176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建全工程档案管理体系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  <p:pic>
        <p:nvPicPr>
          <p:cNvPr id="51" name="Picture 17" descr="folder_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0" y="4654296"/>
            <a:ext cx="256032" cy="256032"/>
          </a:xfrm>
          <a:prstGeom prst="rect">
            <a:avLst/>
          </a:prstGeom>
        </p:spPr>
      </p:pic>
      <p:sp>
        <p:nvSpPr>
          <p:cNvPr id="52" name="TextBox 18"/>
          <p:cNvSpPr txBox="1"/>
          <p:nvPr/>
        </p:nvSpPr>
        <p:spPr>
          <a:xfrm>
            <a:off x="3840480" y="4599432"/>
            <a:ext cx="265176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助力打造优质营商环境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  <p:sp>
        <p:nvSpPr>
          <p:cNvPr id="53" name="Rectangle 19"/>
          <p:cNvSpPr/>
          <p:nvPr/>
        </p:nvSpPr>
        <p:spPr>
          <a:xfrm>
            <a:off x="502920" y="5440680"/>
            <a:ext cx="5852160" cy="1097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20"/>
          <p:cNvSpPr/>
          <p:nvPr/>
        </p:nvSpPr>
        <p:spPr>
          <a:xfrm>
            <a:off x="502920" y="5760720"/>
            <a:ext cx="420624" cy="420624"/>
          </a:xfrm>
          <a:prstGeom prst="ellipse">
            <a:avLst/>
          </a:prstGeom>
          <a:solidFill>
            <a:srgbClr val="40C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21" descr="shield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932" y="5856732"/>
            <a:ext cx="228600" cy="228600"/>
          </a:xfrm>
          <a:prstGeom prst="rect">
            <a:avLst/>
          </a:prstGeom>
        </p:spPr>
      </p:pic>
      <p:sp>
        <p:nvSpPr>
          <p:cNvPr id="56" name="TextBox 22"/>
          <p:cNvSpPr txBox="1"/>
          <p:nvPr/>
        </p:nvSpPr>
        <p:spPr>
          <a:xfrm>
            <a:off x="1106424" y="5760720"/>
            <a:ext cx="4023360" cy="461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SzTx/>
              <a:defRPr/>
            </a:pPr>
            <a:r>
              <a:rPr lang="zh-CN" altLang="en-US" sz="2400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筑牢城市安全防线</a:t>
            </a:r>
            <a:endParaRPr lang="zh-CN" altLang="en-US" sz="2400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pic>
        <p:nvPicPr>
          <p:cNvPr id="58" name="Picture 24" descr="shield_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373368"/>
            <a:ext cx="256032" cy="256032"/>
          </a:xfrm>
          <a:prstGeom prst="rect">
            <a:avLst/>
          </a:prstGeom>
        </p:spPr>
      </p:pic>
      <p:sp>
        <p:nvSpPr>
          <p:cNvPr id="59" name="TextBox 25"/>
          <p:cNvSpPr txBox="1"/>
          <p:nvPr/>
        </p:nvSpPr>
        <p:spPr>
          <a:xfrm>
            <a:off x="868680" y="6336665"/>
            <a:ext cx="2780665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人防工程 平急两用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  <p:pic>
        <p:nvPicPr>
          <p:cNvPr id="60" name="Picture 26" descr="fire_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4720" y="6366383"/>
            <a:ext cx="256032" cy="256032"/>
          </a:xfrm>
          <a:prstGeom prst="rect">
            <a:avLst/>
          </a:prstGeom>
        </p:spPr>
      </p:pic>
      <p:sp>
        <p:nvSpPr>
          <p:cNvPr id="61" name="TextBox 27"/>
          <p:cNvSpPr txBox="1"/>
          <p:nvPr/>
        </p:nvSpPr>
        <p:spPr>
          <a:xfrm>
            <a:off x="3840480" y="6329680"/>
            <a:ext cx="257048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消防安全监管水平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  <p:pic>
        <p:nvPicPr>
          <p:cNvPr id="62" name="Picture 28" descr="check_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25" y="6931533"/>
            <a:ext cx="256032" cy="256032"/>
          </a:xfrm>
          <a:prstGeom prst="rect">
            <a:avLst/>
          </a:prstGeom>
        </p:spPr>
      </p:pic>
      <p:sp>
        <p:nvSpPr>
          <p:cNvPr id="63" name="TextBox 29"/>
          <p:cNvSpPr txBox="1"/>
          <p:nvPr/>
        </p:nvSpPr>
        <p:spPr>
          <a:xfrm>
            <a:off x="895985" y="6894830"/>
            <a:ext cx="2578735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质量安全监管体系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75000"/>
          </a:blip>
          <a:srcRect l="12" r="12"/>
          <a:stretch>
            <a:fillRect/>
          </a:stretch>
        </p:blipFill>
        <p:spPr>
          <a:xfrm>
            <a:off x="0" y="0"/>
            <a:ext cx="6858000" cy="1219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7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800" y="4491990"/>
            <a:ext cx="482600" cy="482600"/>
          </a:xfrm>
          <a:prstGeom prst="rect">
            <a:avLst/>
          </a:prstGeom>
        </p:spPr>
      </p:pic>
      <p:sp>
        <p:nvSpPr>
          <p:cNvPr id="8" name="AutoShape 8"/>
          <p:cNvSpPr txBox="1"/>
          <p:nvPr>
            <p:custDataLst>
              <p:tags r:id="rId5"/>
            </p:custDataLst>
          </p:nvPr>
        </p:nvSpPr>
        <p:spPr>
          <a:xfrm>
            <a:off x="1270000" y="4466590"/>
            <a:ext cx="5080000" cy="355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坚持党的全面领导</a:t>
            </a:r>
            <a:endParaRPr lang="zh-CN" altLang="en-US" sz="2400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sp>
        <p:nvSpPr>
          <p:cNvPr id="9" name="AutoShape 9"/>
          <p:cNvSpPr txBox="1"/>
          <p:nvPr>
            <p:custDataLst>
              <p:tags r:id="rId6"/>
            </p:custDataLst>
          </p:nvPr>
        </p:nvSpPr>
        <p:spPr>
          <a:xfrm>
            <a:off x="1270000" y="4946650"/>
            <a:ext cx="5080000" cy="3048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 i="0" u="none" strike="noStrike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  <a:sym typeface="Noto Sans SC" panose="020B0200000000000000" charset="-122"/>
              </a:rPr>
              <a:t>党的领导贯穿规划编制与实施全过程</a:t>
            </a:r>
            <a:endParaRPr lang="zh-CN" altLang="en-US" sz="2000" i="0" u="none" strike="noStrike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  <a:sym typeface="Noto Sans SC" panose="020B0200000000000000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8800" y="6065520"/>
            <a:ext cx="482600" cy="482600"/>
          </a:xfrm>
          <a:prstGeom prst="rect">
            <a:avLst/>
          </a:prstGeom>
        </p:spPr>
      </p:pic>
      <p:sp>
        <p:nvSpPr>
          <p:cNvPr id="11" name="AutoShape 11"/>
          <p:cNvSpPr txBox="1"/>
          <p:nvPr>
            <p:custDataLst>
              <p:tags r:id="rId10"/>
            </p:custDataLst>
          </p:nvPr>
        </p:nvSpPr>
        <p:spPr>
          <a:xfrm>
            <a:off x="1270000" y="6040120"/>
            <a:ext cx="5080000" cy="355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强化规划衔接落实</a:t>
            </a:r>
            <a:endParaRPr lang="zh-CN" altLang="en-US" sz="2400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sp>
        <p:nvSpPr>
          <p:cNvPr id="12" name="AutoShape 12"/>
          <p:cNvSpPr txBox="1"/>
          <p:nvPr>
            <p:custDataLst>
              <p:tags r:id="rId11"/>
            </p:custDataLst>
          </p:nvPr>
        </p:nvSpPr>
        <p:spPr>
          <a:xfrm>
            <a:off x="1270000" y="6718300"/>
            <a:ext cx="5080000" cy="93599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发挥规划的引领作用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落实国土空间规划的管控机制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  <a:p>
            <a:pPr marL="0" algn="l">
              <a:lnSpc>
                <a:spcPct val="100000"/>
              </a:lnSpc>
              <a:spcAft>
                <a:spcPts val="600"/>
              </a:spcAft>
              <a:buSzTx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紧贴上位规划思路目标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  <a:p>
            <a:pPr marL="0" algn="l">
              <a:lnSpc>
                <a:spcPct val="100000"/>
              </a:lnSpc>
              <a:spcAft>
                <a:spcPts val="600"/>
              </a:spcAft>
              <a:buSzTx/>
              <a:defRPr/>
            </a:pPr>
            <a:endParaRPr lang="zh-CN" altLang="en-US" sz="2000" b="1">
              <a:solidFill>
                <a:srgbClr val="FFC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pic>
        <p:nvPicPr>
          <p:cNvPr id="13" name="Picture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8800" y="8167370"/>
            <a:ext cx="482600" cy="482600"/>
          </a:xfrm>
          <a:prstGeom prst="rect">
            <a:avLst/>
          </a:prstGeom>
        </p:spPr>
      </p:pic>
      <p:sp>
        <p:nvSpPr>
          <p:cNvPr id="14" name="AutoShape 14"/>
          <p:cNvSpPr txBox="1"/>
          <p:nvPr>
            <p:custDataLst>
              <p:tags r:id="rId15"/>
            </p:custDataLst>
          </p:nvPr>
        </p:nvSpPr>
        <p:spPr>
          <a:xfrm>
            <a:off x="1270000" y="8141970"/>
            <a:ext cx="5080000" cy="355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25000"/>
              </a:lnSpc>
              <a:buSzTx/>
              <a:defRPr/>
            </a:pPr>
            <a:r>
              <a:rPr lang="zh-CN" altLang="en-US" sz="2400" i="0" u="none" strike="noStrike">
                <a:solidFill>
                  <a:srgbClr val="C00000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Noto Sans SC" panose="020B0200000000000000" charset="-122"/>
              </a:rPr>
              <a:t>完善规划实施机制</a:t>
            </a:r>
            <a:endParaRPr lang="zh-CN" altLang="en-US" sz="2400">
              <a:solidFill>
                <a:srgbClr val="C00000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sp>
        <p:nvSpPr>
          <p:cNvPr id="15" name="AutoShape 15"/>
          <p:cNvSpPr txBox="1"/>
          <p:nvPr>
            <p:custDataLst>
              <p:tags r:id="rId16"/>
            </p:custDataLst>
          </p:nvPr>
        </p:nvSpPr>
        <p:spPr>
          <a:xfrm>
            <a:off x="1270000" y="8539480"/>
            <a:ext cx="5080000" cy="121031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00000"/>
              </a:lnSpc>
              <a:spcAft>
                <a:spcPts val="600"/>
              </a:spcAft>
              <a:buSzTx/>
              <a:buNone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健全规划落实责任体系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  <a:p>
            <a:pPr marL="0" algn="l">
              <a:lnSpc>
                <a:spcPct val="100000"/>
              </a:lnSpc>
              <a:spcAft>
                <a:spcPts val="600"/>
              </a:spcAft>
              <a:buSzTx/>
              <a:buNone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加强资源要素保障供给</a:t>
            </a:r>
            <a:endParaRPr lang="zh-CN" altLang="en-US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  <a:p>
            <a:pPr marL="0" algn="l">
              <a:lnSpc>
                <a:spcPct val="100000"/>
              </a:lnSpc>
              <a:spcAft>
                <a:spcPts val="600"/>
              </a:spcAft>
              <a:buSzTx/>
              <a:buNone/>
            </a:pPr>
            <a:r>
              <a:rPr lang="zh-CN" altLang="en-US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加强规划实施监测评估</a:t>
            </a:r>
            <a:r>
              <a:rPr lang="en-US" altLang="zh-CN" sz="2000">
                <a:solidFill>
                  <a:srgbClr val="061C4A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50800" dir="5400000" algn="ctr" rotWithShape="0">
                    <a:schemeClr val="bg1">
                      <a:alpha val="100000"/>
                    </a:schemeClr>
                  </a:outerShdw>
                </a:effectLst>
                <a:latin typeface="思源黑体 Heavy" panose="020B0A00000000000000" charset="-122"/>
                <a:ea typeface="思源黑体 Heavy" panose="020B0A00000000000000" charset="-122"/>
                <a:cs typeface="方正公文黑体" panose="02000500000000000000" charset="-122"/>
              </a:rPr>
              <a:t>·</a:t>
            </a:r>
            <a:endParaRPr lang="en-US" altLang="zh-CN" sz="2000">
              <a:solidFill>
                <a:srgbClr val="061C4A"/>
              </a:solidFill>
              <a:effectLst>
                <a:glow rad="228600">
                  <a:schemeClr val="bg1">
                    <a:alpha val="40000"/>
                  </a:schemeClr>
                </a:glow>
                <a:outerShdw blurRad="50800" dist="50800" dir="5400000" algn="ctr" rotWithShape="0">
                  <a:schemeClr val="bg1">
                    <a:alpha val="100000"/>
                  </a:schemeClr>
                </a:outerShdw>
              </a:effectLst>
              <a:latin typeface="思源黑体 Heavy" panose="020B0A00000000000000" charset="-122"/>
              <a:ea typeface="思源黑体 Heavy" panose="020B0A00000000000000" charset="-122"/>
              <a:cs typeface="方正公文黑体" panose="02000500000000000000" charset="-122"/>
            </a:endParaRPr>
          </a:p>
        </p:txBody>
      </p:sp>
      <p:sp>
        <p:nvSpPr>
          <p:cNvPr id="37" name="AutoShape 3"/>
          <p:cNvSpPr txBox="1"/>
          <p:nvPr/>
        </p:nvSpPr>
        <p:spPr>
          <a:xfrm>
            <a:off x="254000" y="627380"/>
            <a:ext cx="6350000" cy="5334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buNone/>
              <a:defRPr/>
            </a:pPr>
            <a:r>
              <a:rPr lang="zh-CN" altLang="en-US" sz="2800">
                <a:solidFill>
                  <a:srgbClr val="093B7B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健全规划实施机制，保障规划</a:t>
            </a:r>
            <a:endParaRPr lang="zh-CN" altLang="en-US" sz="2800">
              <a:solidFill>
                <a:srgbClr val="093B7B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  <a:p>
            <a:pPr marL="0" algn="ctr">
              <a:lnSpc>
                <a:spcPct val="125000"/>
              </a:lnSpc>
              <a:buSzTx/>
              <a:buNone/>
              <a:defRPr/>
            </a:pPr>
            <a:r>
              <a:rPr lang="zh-CN" altLang="en-US" sz="2800">
                <a:solidFill>
                  <a:srgbClr val="093B7B"/>
                </a:solidFill>
                <a:latin typeface="方正公文小标宋" panose="02000500000000000000" charset="-122"/>
                <a:ea typeface="方正公文小标宋" panose="02000500000000000000" charset="-122"/>
                <a:cs typeface="思源黑体 Heavy" panose="020B0A00000000000000" charset="-122"/>
              </a:rPr>
              <a:t>任务落实</a:t>
            </a:r>
            <a:endParaRPr lang="zh-CN" altLang="en-US" sz="2800">
              <a:solidFill>
                <a:srgbClr val="093B7B"/>
              </a:solidFill>
              <a:latin typeface="方正公文小标宋" panose="02000500000000000000" charset="-122"/>
              <a:ea typeface="方正公文小标宋" panose="02000500000000000000" charset="-122"/>
              <a:cs typeface="思源黑体 Heavy" panose="020B0A00000000000000" charset="-122"/>
            </a:endParaRPr>
          </a:p>
        </p:txBody>
      </p:sp>
      <p:sp>
        <p:nvSpPr>
          <p:cNvPr id="38" name="AutoShape 4"/>
          <p:cNvSpPr txBox="1"/>
          <p:nvPr/>
        </p:nvSpPr>
        <p:spPr>
          <a:xfrm>
            <a:off x="254000" y="1694180"/>
            <a:ext cx="6350000" cy="228600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algn="ctr">
              <a:lnSpc>
                <a:spcPct val="125000"/>
              </a:lnSpc>
              <a:buSzTx/>
              <a:defRPr/>
            </a:pPr>
            <a:r>
              <a:rPr lang="zh-CN" altLang="en-US" sz="1500">
                <a:solidFill>
                  <a:srgbClr val="093B7B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</a:rPr>
              <a:t>规划衔接落实 </a:t>
            </a:r>
            <a:r>
              <a:rPr lang="zh-CN" altLang="en-US" sz="1500">
                <a:solidFill>
                  <a:srgbClr val="093B7B"/>
                </a:solidFill>
                <a:latin typeface="思源黑体 Heavy" panose="020B0A00000000000000" charset="-122"/>
                <a:ea typeface="思源黑体 Heavy" panose="020B0A00000000000000" charset="-122"/>
                <a:cs typeface="思源黑体 Heavy" panose="020B0A00000000000000" charset="-122"/>
                <a:sym typeface="+mn-ea"/>
              </a:rPr>
              <a:t>·政策协同配合</a:t>
            </a:r>
            <a:endParaRPr lang="zh-CN" altLang="en-US" sz="1500">
              <a:solidFill>
                <a:srgbClr val="093B7B"/>
              </a:solidFill>
              <a:latin typeface="思源黑体 Heavy" panose="020B0A00000000000000" charset="-122"/>
              <a:ea typeface="思源黑体 Heavy" panose="020B0A00000000000000" charset="-122"/>
              <a:cs typeface="思源黑体 Heavy" panose="020B0A00000000000000" charset="-122"/>
            </a:endParaRPr>
          </a:p>
        </p:txBody>
      </p:sp>
      <p:cxnSp>
        <p:nvCxnSpPr>
          <p:cNvPr id="39" name="Connector 6"/>
          <p:cNvCxnSpPr/>
          <p:nvPr/>
        </p:nvCxnSpPr>
        <p:spPr>
          <a:xfrm rot="-20221">
            <a:off x="1882855" y="1536167"/>
            <a:ext cx="2988000" cy="360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2BA68">
                <a:alpha val="7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AutoShape 7"/>
          <p:cNvSpPr/>
          <p:nvPr/>
        </p:nvSpPr>
        <p:spPr>
          <a:xfrm>
            <a:off x="3378200" y="1490980"/>
            <a:ext cx="114300" cy="114300"/>
          </a:xfrm>
          <a:prstGeom prst="diamond">
            <a:avLst/>
          </a:prstGeom>
          <a:solidFill>
            <a:srgbClr val="E2BA6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96.55,&quot;left&quot;:21.6,&quot;top&quot;:155.05,&quot;width&quot;:496.8}"/>
</p:tagLst>
</file>

<file path=ppt/tags/tag2.xml><?xml version="1.0" encoding="utf-8"?>
<p:tagLst xmlns:p="http://schemas.openxmlformats.org/presentationml/2006/main">
  <p:tag name="KSO_WM_DIAGRAM_VIRTUALLY_FRAME" val="{&quot;height&quot;:496.55,&quot;left&quot;:21.6,&quot;top&quot;:155.05,&quot;width&quot;:496.8}"/>
</p:tagLst>
</file>

<file path=ppt/tags/tag3.xml><?xml version="1.0" encoding="utf-8"?>
<p:tagLst xmlns:p="http://schemas.openxmlformats.org/presentationml/2006/main">
  <p:tag name="KSO_WM_DIAGRAM_VIRTUALLY_FRAME" val="{&quot;height&quot;:496.55,&quot;left&quot;:21.6,&quot;top&quot;:155.05,&quot;width&quot;:496.8}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i*1_1"/>
  <p:tag name="KSO_WM_TEMPLATE_CATEGORY" val="diagram"/>
  <p:tag name="KSO_WM_TEMPLATE_INDEX" val="20235600"/>
  <p:tag name="KSO_WM_UNIT_LAYERLEVEL" val="1_1"/>
  <p:tag name="KSO_WM_TAG_VERSION" val="3.0"/>
  <p:tag name="KSO_WM_BEAUTIFY_FLAG" val="#wm#"/>
  <p:tag name="KSO_WM_DIAGRAM_GROUP_CODE" val="l1-1"/>
  <p:tag name="KSO_WM_UNIT_TYPE" val="l_i"/>
  <p:tag name="KSO_WM_UNIT_INDEX" val="1_1"/>
  <p:tag name="KSO_WM_DIAGRAM_VERSION" val="3"/>
  <p:tag name="KSO_WM_DIAGRAM_COLOR_TRICK" val="1"/>
  <p:tag name="KSO_WM_DIAGRAM_COLOR_TEXT_CAN_REMOVE" val="n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2,&quot;rgb&quot;:&quot;#ffffff&quot;,&quot;transparency&quot;: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f*1_1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1_1"/>
  <p:tag name="KSO_WM_UNIT_VALUE" val="22"/>
  <p:tag name="KSO_WM_DIAGRAM_VERSION" val="3"/>
  <p:tag name="KSO_WM_DIAGRAM_COLOR_TRICK" val="1"/>
  <p:tag name="KSO_WM_DIAGRAM_COLOR_TEXT_CAN_REMOVE" val="n"/>
  <p:tag name="KSO_WM_UNIT_PRESET_TEXT" val="单击此处编辑添加正文"/>
  <p:tag name="KSO_WM_UNIT_FILL_TYPE" val="1"/>
  <p:tag name="KSO_WM_UNIT_FILL_FORE_SCHEMECOLOR_INDEX" val="5"/>
  <p:tag name="KSO_WM_UNIT_FILL_FORE_SCHEMECOLOR_INDEX_BRIGHTNESS" val="0.8"/>
  <p:tag name="KSO_WM_UNIT_TEXT_FILL_FORE_SCHEMECOLOR_INDEX" val="1"/>
  <p:tag name="KSO_WM_UNIT_TEXT_FILL_TYPE" val="1"/>
  <p:tag name="KSO_WM_UNIT_TEXT_TYPE" val="1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.800000011920929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f*1_2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2_1"/>
  <p:tag name="KSO_WM_UNIT_VALUE" val="22"/>
  <p:tag name="KSO_WM_DIAGRAM_VERSION" val="3"/>
  <p:tag name="KSO_WM_DIAGRAM_COLOR_TRICK" val="1"/>
  <p:tag name="KSO_WM_DIAGRAM_COLOR_TEXT_CAN_REMOVE" val="n"/>
  <p:tag name="KSO_WM_UNIT_PRESET_TEXT" val="单击编辑正文"/>
  <p:tag name="KSO_WM_UNIT_FILL_TYPE" val="1"/>
  <p:tag name="KSO_WM_UNIT_FILL_FORE_SCHEMECOLOR_INDEX" val="5"/>
  <p:tag name="KSO_WM_UNIT_FILL_FORE_SCHEMECOLOR_INDEX_BRIGHTNESS" val="0.8"/>
  <p:tag name="KSO_WM_UNIT_TEXT_FILL_FORE_SCHEMECOLOR_INDEX" val="1"/>
  <p:tag name="KSO_WM_UNIT_TEXT_FILL_TYPE" val="1"/>
  <p:tag name="KSO_WM_UNIT_TEXT_TYPE" val="1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.800000011920929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f*1_3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3_1"/>
  <p:tag name="KSO_WM_UNIT_VALUE" val="22"/>
  <p:tag name="KSO_WM_DIAGRAM_VERSION" val="3"/>
  <p:tag name="KSO_WM_DIAGRAM_COLOR_TRICK" val="1"/>
  <p:tag name="KSO_WM_DIAGRAM_COLOR_TEXT_CAN_REMOVE" val="n"/>
  <p:tag name="KSO_WM_UNIT_PRESET_TEXT" val="单击此处编辑添加正文"/>
  <p:tag name="KSO_WM_UNIT_FILL_TYPE" val="1"/>
  <p:tag name="KSO_WM_UNIT_FILL_FORE_SCHEMECOLOR_INDEX" val="5"/>
  <p:tag name="KSO_WM_UNIT_FILL_FORE_SCHEMECOLOR_INDEX_BRIGHTNESS" val="0.8"/>
  <p:tag name="KSO_WM_UNIT_TEXT_FILL_FORE_SCHEMECOLOR_INDEX" val="1"/>
  <p:tag name="KSO_WM_UNIT_TEXT_FILL_TYPE" val="1"/>
  <p:tag name="KSO_WM_UNIT_TEXT_TYPE" val="1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.800000011920929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f*1_4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UNIT_SUBTYPE" val="a"/>
  <p:tag name="KSO_WM_UNIT_TEXT_LAYER_COUNT" val="1"/>
  <p:tag name="KSO_WM_UNIT_NOCLEAR" val="0"/>
  <p:tag name="KSO_WM_DIAGRAM_GROUP_CODE" val="l1-1"/>
  <p:tag name="KSO_WM_UNIT_TYPE" val="l_h_f"/>
  <p:tag name="KSO_WM_UNIT_INDEX" val="1_4_1"/>
  <p:tag name="KSO_WM_UNIT_VALUE" val="22"/>
  <p:tag name="KSO_WM_DIAGRAM_VERSION" val="3"/>
  <p:tag name="KSO_WM_DIAGRAM_COLOR_TRICK" val="1"/>
  <p:tag name="KSO_WM_DIAGRAM_COLOR_TEXT_CAN_REMOVE" val="n"/>
  <p:tag name="KSO_WM_UNIT_PRESET_TEXT" val="单击编辑正文"/>
  <p:tag name="KSO_WM_UNIT_FILL_TYPE" val="1"/>
  <p:tag name="KSO_WM_UNIT_FILL_FORE_SCHEMECOLOR_INDEX" val="5"/>
  <p:tag name="KSO_WM_UNIT_FILL_FORE_SCHEMECOLOR_INDEX_BRIGHTNESS" val="0.8"/>
  <p:tag name="KSO_WM_UNIT_TEXT_FILL_FORE_SCHEMECOLOR_INDEX" val="1"/>
  <p:tag name="KSO_WM_UNIT_TEXT_FILL_TYPE" val="1"/>
  <p:tag name="KSO_WM_UNIT_TEXT_TYPE" val="1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.800000011920929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9.xml><?xml version="1.0" encoding="utf-8"?>
<p:tagLst xmlns:p="http://schemas.openxmlformats.org/presentationml/2006/main">
  <p:tag name="KSO_WM_DIAGRAM_VIRTUALLY_FRAME" val="{&quot;height&quot;:352.36141732283465,&quot;left&quot;:-117.2,&quot;top&quot;:601.4,&quot;width&quot;:679.0812598425197}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i*1_1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x*1_1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UNIT_VALUE" val="63*63"/>
  <p:tag name="KSO_WM_DIAGRAM_GROUP_CODE" val="l1-1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SHAPE_GUID" val="25"/>
  <p:tag name="KSO_WM_DIAGRAM_USE_COLOR_VALUE" val="{&quot;color_scheme&quot;:1,&quot;color_type&quot;:1,&quot;theme_color_indexes&quot;:[5,6,5,6,5,6]}"/>
</p:tagLst>
</file>

<file path=ppt/tags/tag12.xml><?xml version="1.0" encoding="utf-8"?>
<p:tagLst xmlns:p="http://schemas.openxmlformats.org/presentationml/2006/main">
  <p:tag name="KSO_WM_DIAGRAM_VIRTUALLY_FRAME" val="{&quot;height&quot;:352.36141732283465,&quot;left&quot;:-117.2,&quot;top&quot;:601.4,&quot;width&quot;:679.0812598425197}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i*1_2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x*1_2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UNIT_VALUE" val="80*71"/>
  <p:tag name="KSO_WM_DIAGRAM_GROUP_CODE" val="l1-1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SHAPE_GUID" val="52"/>
  <p:tag name="KSO_WM_DIAGRAM_USE_COLOR_VALUE" val="{&quot;color_scheme&quot;:1,&quot;color_type&quot;:1,&quot;theme_color_indexes&quot;:[5,6,5,6,5,6]}"/>
</p:tagLst>
</file>

<file path=ppt/tags/tag15.xml><?xml version="1.0" encoding="utf-8"?>
<p:tagLst xmlns:p="http://schemas.openxmlformats.org/presentationml/2006/main">
  <p:tag name="KSO_WM_DIAGRAM_VIRTUALLY_FRAME" val="{&quot;height&quot;:352.36141732283465,&quot;left&quot;:-117.2,&quot;top&quot;:601.4,&quot;width&quot;:679.0812598425197}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i*1_3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x*1_3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UNIT_VALUE" val="63*63"/>
  <p:tag name="KSO_WM_DIAGRAM_GROUP_CODE" val="l1-1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SHAPE_GUID" val="54"/>
  <p:tag name="KSO_WM_DIAGRAM_USE_COLOR_VALUE" val="{&quot;color_scheme&quot;:1,&quot;color_type&quot;:1,&quot;theme_color_indexes&quot;:[5,6,5,6,5,6]}"/>
</p:tagLst>
</file>

<file path=ppt/tags/tag18.xml><?xml version="1.0" encoding="utf-8"?>
<p:tagLst xmlns:p="http://schemas.openxmlformats.org/presentationml/2006/main">
  <p:tag name="KSO_WM_DIAGRAM_VIRTUALLY_FRAME" val="{&quot;height&quot;:352.36141732283465,&quot;left&quot;:-117.2,&quot;top&quot;:601.4,&quot;width&quot;:679.0812598425197}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i*1_4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00_2*l_h_x*1_4_1"/>
  <p:tag name="KSO_WM_TEMPLATE_CATEGORY" val="diagram"/>
  <p:tag name="KSO_WM_TEMPLATE_INDEX" val="20235600"/>
  <p:tag name="KSO_WM_UNIT_LAYERLEVEL" val="1_1_1"/>
  <p:tag name="KSO_WM_TAG_VERSION" val="3.0"/>
  <p:tag name="KSO_WM_BEAUTIFY_FLAG" val="#wm#"/>
  <p:tag name="KSO_WM_UNIT_VALUE" val="54*63"/>
  <p:tag name="KSO_WM_DIAGRAM_GROUP_CODE" val="l1-1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6"/>
  <p:tag name="KSO_WM_DIAGRAM_MIN_ITEMCNT" val="3"/>
  <p:tag name="KSO_WM_DIAGRAM_VIRTUALLY_FRAME" val="{&quot;height&quot;:352.36141732283465,&quot;left&quot;:-117.2,&quot;top&quot;:601.4,&quot;width&quot;:679.0812598425197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MH_SHAPE_GUID" val="57"/>
  <p:tag name="KSO_WM_DIAGRAM_USE_COLOR_VALUE" val="{&quot;color_scheme&quot;:1,&quot;color_type&quot;:1,&quot;theme_color_indexes&quot;:[5,6,5,6,5,6]}"/>
</p:tagLst>
</file>

<file path=ppt/tags/tag21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22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23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24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25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26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27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28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29.xml><?xml version="1.0" encoding="utf-8"?>
<p:tagLst xmlns:p="http://schemas.openxmlformats.org/presentationml/2006/main">
  <p:tag name="KSO_WM_DIAGRAM_VIRTUALLY_FRAME" val="{&quot;height&quot;:765,&quot;left&quot;:20,&quot;top&quot;:150,&quot;width&quot;:500}"/>
</p:tagLst>
</file>

<file path=ppt/tags/tag30.xml><?xml version="1.0" encoding="utf-8"?>
<p:tagLst xmlns:p="http://schemas.openxmlformats.org/presentationml/2006/main">
  <p:tag name="KSO_WM_DIAGRAM_VIRTUALLY_FRAME" val="{&quot;height&quot;:461.98,&quot;left&quot;:52.8,&quot;top&quot;:212.9,&quot;width&quot;:433.9199212598425}"/>
</p:tagLst>
</file>

<file path=ppt/tags/tag31.xml><?xml version="1.0" encoding="utf-8"?>
<p:tagLst xmlns:p="http://schemas.openxmlformats.org/presentationml/2006/main">
  <p:tag name="KSO_WM_DIAGRAM_VIRTUALLY_FRAME" val="{&quot;height&quot;:461.98,&quot;left&quot;:52.8,&quot;top&quot;:212.9,&quot;width&quot;:433.9199212598425}"/>
</p:tagLst>
</file>

<file path=ppt/tags/tag32.xml><?xml version="1.0" encoding="utf-8"?>
<p:tagLst xmlns:p="http://schemas.openxmlformats.org/presentationml/2006/main">
  <p:tag name="KSO_WM_DIAGRAM_VIRTUALLY_FRAME" val="{&quot;height&quot;:461.98,&quot;left&quot;:52.8,&quot;top&quot;:212.9,&quot;width&quot;:433.9199212598425}"/>
</p:tagLst>
</file>

<file path=ppt/tags/tag33.xml><?xml version="1.0" encoding="utf-8"?>
<p:tagLst xmlns:p="http://schemas.openxmlformats.org/presentationml/2006/main">
  <p:tag name="KSO_WM_DIAGRAM_VIRTUALLY_FRAME" val="{&quot;height&quot;:461.98,&quot;left&quot;:52.8,&quot;top&quot;:212.9,&quot;width&quot;:433.9199212598425}"/>
</p:tagLst>
</file>

<file path=ppt/tags/tag34.xml><?xml version="1.0" encoding="utf-8"?>
<p:tagLst xmlns:p="http://schemas.openxmlformats.org/presentationml/2006/main">
  <p:tag name="KSO_WM_DIAGRAM_VIRTUALLY_FRAME" val="{&quot;height&quot;:461.98,&quot;left&quot;:52.8,&quot;top&quot;:212.9,&quot;width&quot;:433.9199212598425}"/>
</p:tagLst>
</file>

<file path=ppt/tags/tag35.xml><?xml version="1.0" encoding="utf-8"?>
<p:tagLst xmlns:p="http://schemas.openxmlformats.org/presentationml/2006/main">
  <p:tag name="KSO_WM_DIAGRAM_VIRTUALLY_FRAME" val="{&quot;height&quot;:461.98,&quot;left&quot;:52.8,&quot;top&quot;:212.9,&quot;width&quot;:433.9199212598425}"/>
</p:tagLst>
</file>

<file path=ppt/tags/tag36.xml><?xml version="1.0" encoding="utf-8"?>
<p:tagLst xmlns:p="http://schemas.openxmlformats.org/presentationml/2006/main">
  <p:tag name="KSO_WM_DIAGRAM_VIRTUALLY_FRAME" val="{&quot;height&quot;:461.98,&quot;left&quot;:52.8,&quot;top&quot;:212.9,&quot;width&quot;:433.9199212598425}"/>
</p:tagLst>
</file>

<file path=ppt/tags/tag37.xml><?xml version="1.0" encoding="utf-8"?>
<p:tagLst xmlns:p="http://schemas.openxmlformats.org/presentationml/2006/main">
  <p:tag name="KSO_WM_DIAGRAM_VIRTUALLY_FRAME" val="{&quot;height&quot;:461.98,&quot;left&quot;:52.8,&quot;top&quot;:212.9,&quot;width&quot;:433.9199212598425}"/>
</p:tagLst>
</file>

<file path=ppt/tags/tag38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39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0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1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2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3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4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5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6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7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8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49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0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1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2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3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4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5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6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7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8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59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60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61.xml><?xml version="1.0" encoding="utf-8"?>
<p:tagLst xmlns:p="http://schemas.openxmlformats.org/presentationml/2006/main">
  <p:tag name="KSO_WM_DIAGRAM_VIRTUALLY_FRAME" val="{&quot;height&quot;:558.9,&quot;left&quot;:36,&quot;top&quot;:330,&quot;width&quot;:468}"/>
</p:tagLst>
</file>

<file path=ppt/tags/tag62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63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64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65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66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67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68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69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70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71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72.xml><?xml version="1.0" encoding="utf-8"?>
<p:tagLst xmlns:p="http://schemas.openxmlformats.org/presentationml/2006/main">
  <p:tag name="KSO_WM_DIAGRAM_VIRTUALLY_FRAME" val="{&quot;height&quot;:480.7166929133858,&quot;left&quot;:53.22133858267716,&quot;top&quot;:280.1722047244094,&quot;width&quot;:448.0000087489064}"/>
</p:tagLst>
</file>

<file path=ppt/tags/tag73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74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75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76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77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78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79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80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81.xml><?xml version="1.0" encoding="utf-8"?>
<p:tagLst xmlns:p="http://schemas.openxmlformats.org/presentationml/2006/main">
  <p:tag name="KSO_WM_DIAGRAM_VIRTUALLY_FRAME" val="{&quot;height&quot;:284.9,&quot;left&quot;:44,&quot;top&quot;:351.7,&quot;width&quot;:456}"/>
</p:tagLst>
</file>

<file path=ppt/tags/tag82.xml><?xml version="1.0" encoding="utf-8"?>
<p:tagLst xmlns:p="http://schemas.openxmlformats.org/presentationml/2006/main">
  <p:tag name="resource_record_key" val="{&quot;70&quot;:[3429074,3405167]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1694</Words>
  <Application>WPS 演示</Application>
  <PresentationFormat/>
  <Paragraphs>242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9</vt:i4>
      </vt:variant>
    </vt:vector>
  </HeadingPairs>
  <TitlesOfParts>
    <vt:vector size="30" baseType="lpstr">
      <vt:lpstr>Arial</vt:lpstr>
      <vt:lpstr>宋体</vt:lpstr>
      <vt:lpstr>Wingdings</vt:lpstr>
      <vt:lpstr>Arial</vt:lpstr>
      <vt:lpstr>方正公文小标宋</vt:lpstr>
      <vt:lpstr>Noto Sans SC</vt:lpstr>
      <vt:lpstr>思源黑体 Heavy</vt:lpstr>
      <vt:lpstr>方正黑体_GBK</vt:lpstr>
      <vt:lpstr>方正粗黑宋简体</vt:lpstr>
      <vt:lpstr>方正公文黑体</vt:lpstr>
      <vt:lpstr>微软雅黑</vt:lpstr>
      <vt:lpstr>Arial Unicode MS</vt:lpstr>
      <vt:lpstr>Calibri</vt:lpstr>
      <vt:lpstr>Noto Sans SC</vt:lpstr>
      <vt:lpstr>AMGDT</vt:lpstr>
      <vt:lpstr>Office 主题​​</vt:lpstr>
      <vt:lpstr>默认主题</vt:lpstr>
      <vt:lpstr>Office Theme</vt:lpstr>
      <vt:lpstr>2_默认主题</vt:lpstr>
      <vt:lpstr>3_默认主题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汪建兵</cp:lastModifiedBy>
  <cp:revision>66</cp:revision>
  <dcterms:created xsi:type="dcterms:W3CDTF">2026-10-30T00:55:00Z</dcterms:created>
  <dcterms:modified xsi:type="dcterms:W3CDTF">2026-11-03T03:15:55Z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{"Label":"1","ContentProducer":"001191110102MACQD9K64010000","ProduceID":"7701645901677202441","ReservedCode1":"","ContentPropagator":"","PropagateID":"","ReservedCode2":""}</vt:lpwstr>
  </property>
  <property fmtid="{D5CDD505-2E9C-101B-9397-08002B2CF9AE}" pid="3" name="KSOProductBuildVer">
    <vt:lpwstr>2052-12.1.0.28505</vt:lpwstr>
  </property>
  <property fmtid="{D5CDD505-2E9C-101B-9397-08002B2CF9AE}" pid="4" name="ICV">
    <vt:lpwstr>F82825770FB7467C82C307FA58C275BE_13</vt:lpwstr>
  </property>
</Properties>
</file>